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91" r:id="rId2"/>
    <p:sldId id="290" r:id="rId3"/>
    <p:sldId id="277" r:id="rId4"/>
    <p:sldId id="351" r:id="rId5"/>
    <p:sldId id="315" r:id="rId6"/>
    <p:sldId id="316" r:id="rId7"/>
    <p:sldId id="308" r:id="rId8"/>
    <p:sldId id="309" r:id="rId9"/>
    <p:sldId id="354" r:id="rId10"/>
    <p:sldId id="355" r:id="rId11"/>
    <p:sldId id="318" r:id="rId12"/>
    <p:sldId id="352" r:id="rId13"/>
    <p:sldId id="353" r:id="rId14"/>
    <p:sldId id="320" r:id="rId15"/>
    <p:sldId id="359" r:id="rId16"/>
    <p:sldId id="360" r:id="rId17"/>
    <p:sldId id="361" r:id="rId18"/>
    <p:sldId id="362" r:id="rId19"/>
    <p:sldId id="363" r:id="rId20"/>
    <p:sldId id="348" r:id="rId21"/>
    <p:sldId id="349" r:id="rId22"/>
    <p:sldId id="358" r:id="rId23"/>
    <p:sldId id="350" r:id="rId24"/>
    <p:sldId id="344" r:id="rId25"/>
    <p:sldId id="345" r:id="rId26"/>
    <p:sldId id="346" r:id="rId27"/>
    <p:sldId id="356" r:id="rId28"/>
    <p:sldId id="357" r:id="rId29"/>
    <p:sldId id="347" r:id="rId30"/>
    <p:sldId id="341" r:id="rId31"/>
    <p:sldId id="342" r:id="rId32"/>
    <p:sldId id="311" r:id="rId33"/>
    <p:sldId id="312" r:id="rId34"/>
    <p:sldId id="336" r:id="rId35"/>
    <p:sldId id="313" r:id="rId36"/>
    <p:sldId id="314" r:id="rId37"/>
    <p:sldId id="327" r:id="rId38"/>
    <p:sldId id="337" r:id="rId39"/>
    <p:sldId id="28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CFCF"/>
    <a:srgbClr val="DADADA"/>
    <a:srgbClr val="BD4D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77376" autoAdjust="0"/>
  </p:normalViewPr>
  <p:slideViewPr>
    <p:cSldViewPr>
      <p:cViewPr>
        <p:scale>
          <a:sx n="108" d="100"/>
          <a:sy n="108" d="100"/>
        </p:scale>
        <p:origin x="-3016" y="-125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850801-CB4E-4059-8AF2-E1A0A7EC7FF4}" type="datetimeFigureOut">
              <a:rPr lang="en-US" smtClean="0"/>
              <a:t>2/8/14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17196C-E58C-46F1-9D7F-2346FA7A069D}" type="slidenum">
              <a:rPr lang="en-US" smtClean="0"/>
              <a:t>‹#›</a:t>
            </a:fld>
            <a:endParaRPr lang="en-US" dirty="0"/>
          </a:p>
        </p:txBody>
      </p:sp>
    </p:spTree>
    <p:extLst>
      <p:ext uri="{BB962C8B-B14F-4D97-AF65-F5344CB8AC3E}">
        <p14:creationId xmlns:p14="http://schemas.microsoft.com/office/powerpoint/2010/main" val="666830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assigned 10 minutes to this</a:t>
            </a:r>
            <a:r>
              <a:rPr lang="en-US" baseline="0" dirty="0" smtClean="0"/>
              <a:t> topic.</a:t>
            </a:r>
            <a:endParaRPr lang="en-US" dirty="0" smtClean="0"/>
          </a:p>
        </p:txBody>
      </p:sp>
      <p:sp>
        <p:nvSpPr>
          <p:cNvPr id="4" name="Slide Number Placeholder 3"/>
          <p:cNvSpPr>
            <a:spLocks noGrp="1"/>
          </p:cNvSpPr>
          <p:nvPr>
            <p:ph type="sldNum" sz="quarter" idx="10"/>
          </p:nvPr>
        </p:nvSpPr>
        <p:spPr/>
        <p:txBody>
          <a:bodyPr/>
          <a:lstStyle/>
          <a:p>
            <a:fld id="{7717196C-E58C-46F1-9D7F-2346FA7A069D}" type="slidenum">
              <a:rPr lang="en-US" smtClean="0"/>
              <a:t>2</a:t>
            </a:fld>
            <a:endParaRPr lang="en-US" dirty="0"/>
          </a:p>
        </p:txBody>
      </p:sp>
    </p:spTree>
    <p:extLst>
      <p:ext uri="{BB962C8B-B14F-4D97-AF65-F5344CB8AC3E}">
        <p14:creationId xmlns:p14="http://schemas.microsoft.com/office/powerpoint/2010/main" val="3742610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11</a:t>
            </a:fld>
            <a:endParaRPr lang="en-US" dirty="0"/>
          </a:p>
        </p:txBody>
      </p:sp>
    </p:spTree>
    <p:extLst>
      <p:ext uri="{BB962C8B-B14F-4D97-AF65-F5344CB8AC3E}">
        <p14:creationId xmlns:p14="http://schemas.microsoft.com/office/powerpoint/2010/main" val="65652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12</a:t>
            </a:fld>
            <a:endParaRPr lang="en-US" dirty="0"/>
          </a:p>
        </p:txBody>
      </p:sp>
    </p:spTree>
    <p:extLst>
      <p:ext uri="{BB962C8B-B14F-4D97-AF65-F5344CB8AC3E}">
        <p14:creationId xmlns:p14="http://schemas.microsoft.com/office/powerpoint/2010/main" val="656520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13</a:t>
            </a:fld>
            <a:endParaRPr lang="en-US" dirty="0"/>
          </a:p>
        </p:txBody>
      </p:sp>
    </p:spTree>
    <p:extLst>
      <p:ext uri="{BB962C8B-B14F-4D97-AF65-F5344CB8AC3E}">
        <p14:creationId xmlns:p14="http://schemas.microsoft.com/office/powerpoint/2010/main" val="656520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14</a:t>
            </a:fld>
            <a:endParaRPr lang="en-US" dirty="0"/>
          </a:p>
        </p:txBody>
      </p:sp>
    </p:spTree>
    <p:extLst>
      <p:ext uri="{BB962C8B-B14F-4D97-AF65-F5344CB8AC3E}">
        <p14:creationId xmlns:p14="http://schemas.microsoft.com/office/powerpoint/2010/main" val="3648039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15</a:t>
            </a:fld>
            <a:endParaRPr lang="en-US" dirty="0"/>
          </a:p>
        </p:txBody>
      </p:sp>
    </p:spTree>
    <p:extLst>
      <p:ext uri="{BB962C8B-B14F-4D97-AF65-F5344CB8AC3E}">
        <p14:creationId xmlns:p14="http://schemas.microsoft.com/office/powerpoint/2010/main" val="3648039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16</a:t>
            </a:fld>
            <a:endParaRPr lang="en-US" dirty="0"/>
          </a:p>
        </p:txBody>
      </p:sp>
    </p:spTree>
    <p:extLst>
      <p:ext uri="{BB962C8B-B14F-4D97-AF65-F5344CB8AC3E}">
        <p14:creationId xmlns:p14="http://schemas.microsoft.com/office/powerpoint/2010/main" val="364803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17</a:t>
            </a:fld>
            <a:endParaRPr lang="en-US" dirty="0"/>
          </a:p>
        </p:txBody>
      </p:sp>
    </p:spTree>
    <p:extLst>
      <p:ext uri="{BB962C8B-B14F-4D97-AF65-F5344CB8AC3E}">
        <p14:creationId xmlns:p14="http://schemas.microsoft.com/office/powerpoint/2010/main" val="3648039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18</a:t>
            </a:fld>
            <a:endParaRPr lang="en-US" dirty="0"/>
          </a:p>
        </p:txBody>
      </p:sp>
    </p:spTree>
    <p:extLst>
      <p:ext uri="{BB962C8B-B14F-4D97-AF65-F5344CB8AC3E}">
        <p14:creationId xmlns:p14="http://schemas.microsoft.com/office/powerpoint/2010/main" val="3648039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19</a:t>
            </a:fld>
            <a:endParaRPr lang="en-US" dirty="0"/>
          </a:p>
        </p:txBody>
      </p:sp>
    </p:spTree>
    <p:extLst>
      <p:ext uri="{BB962C8B-B14F-4D97-AF65-F5344CB8AC3E}">
        <p14:creationId xmlns:p14="http://schemas.microsoft.com/office/powerpoint/2010/main" val="3648039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assigned 60 minutes to this</a:t>
            </a:r>
            <a:r>
              <a:rPr lang="en-US" baseline="0" dirty="0" smtClean="0"/>
              <a:t> topic.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Talk about Mobile Device Management here – </a:t>
            </a:r>
            <a:r>
              <a:rPr lang="en-US" baseline="0" dirty="0" err="1" smtClean="0"/>
              <a:t>MobileIron</a:t>
            </a:r>
            <a:r>
              <a:rPr lang="en-US" baseline="0" dirty="0" smtClean="0"/>
              <a:t>, </a:t>
            </a:r>
            <a:r>
              <a:rPr lang="en-US" baseline="0" dirty="0" err="1" smtClean="0"/>
              <a:t>TestFlight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20</a:t>
            </a:fld>
            <a:endParaRPr lang="en-US" dirty="0"/>
          </a:p>
        </p:txBody>
      </p:sp>
    </p:spTree>
    <p:extLst>
      <p:ext uri="{BB962C8B-B14F-4D97-AF65-F5344CB8AC3E}">
        <p14:creationId xmlns:p14="http://schemas.microsoft.com/office/powerpoint/2010/main" val="329136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3</a:t>
            </a:fld>
            <a:endParaRPr lang="en-US" dirty="0"/>
          </a:p>
        </p:txBody>
      </p:sp>
    </p:spTree>
    <p:extLst>
      <p:ext uri="{BB962C8B-B14F-4D97-AF65-F5344CB8AC3E}">
        <p14:creationId xmlns:p14="http://schemas.microsoft.com/office/powerpoint/2010/main" val="3369929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21</a:t>
            </a:fld>
            <a:endParaRPr lang="en-US" dirty="0"/>
          </a:p>
        </p:txBody>
      </p:sp>
    </p:spTree>
    <p:extLst>
      <p:ext uri="{BB962C8B-B14F-4D97-AF65-F5344CB8AC3E}">
        <p14:creationId xmlns:p14="http://schemas.microsoft.com/office/powerpoint/2010/main" val="1331642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22</a:t>
            </a:fld>
            <a:endParaRPr lang="en-US" dirty="0"/>
          </a:p>
        </p:txBody>
      </p:sp>
    </p:spTree>
    <p:extLst>
      <p:ext uri="{BB962C8B-B14F-4D97-AF65-F5344CB8AC3E}">
        <p14:creationId xmlns:p14="http://schemas.microsoft.com/office/powerpoint/2010/main" val="2248227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23</a:t>
            </a:fld>
            <a:endParaRPr lang="en-US" dirty="0"/>
          </a:p>
        </p:txBody>
      </p:sp>
    </p:spTree>
    <p:extLst>
      <p:ext uri="{BB962C8B-B14F-4D97-AF65-F5344CB8AC3E}">
        <p14:creationId xmlns:p14="http://schemas.microsoft.com/office/powerpoint/2010/main" val="1331642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assigned</a:t>
            </a:r>
            <a:r>
              <a:rPr lang="en-US" baseline="0" dirty="0" smtClean="0"/>
              <a:t> 2 hours to learn about it and do this lab.</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24</a:t>
            </a:fld>
            <a:endParaRPr lang="en-US" dirty="0"/>
          </a:p>
        </p:txBody>
      </p:sp>
    </p:spTree>
    <p:extLst>
      <p:ext uri="{BB962C8B-B14F-4D97-AF65-F5344CB8AC3E}">
        <p14:creationId xmlns:p14="http://schemas.microsoft.com/office/powerpoint/2010/main" val="284332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purpose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25</a:t>
            </a:fld>
            <a:endParaRPr lang="en-US" dirty="0"/>
          </a:p>
        </p:txBody>
      </p:sp>
    </p:spTree>
    <p:extLst>
      <p:ext uri="{BB962C8B-B14F-4D97-AF65-F5344CB8AC3E}">
        <p14:creationId xmlns:p14="http://schemas.microsoft.com/office/powerpoint/2010/main" val="319528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assigned</a:t>
            </a:r>
            <a:r>
              <a:rPr lang="en-US" baseline="0" dirty="0" smtClean="0"/>
              <a:t> 2 hours to learn about it and do this lab.</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26</a:t>
            </a:fld>
            <a:endParaRPr lang="en-US" dirty="0"/>
          </a:p>
        </p:txBody>
      </p:sp>
    </p:spTree>
    <p:extLst>
      <p:ext uri="{BB962C8B-B14F-4D97-AF65-F5344CB8AC3E}">
        <p14:creationId xmlns:p14="http://schemas.microsoft.com/office/powerpoint/2010/main" val="2843327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27</a:t>
            </a:fld>
            <a:endParaRPr lang="en-US" dirty="0"/>
          </a:p>
        </p:txBody>
      </p:sp>
    </p:spTree>
    <p:extLst>
      <p:ext uri="{BB962C8B-B14F-4D97-AF65-F5344CB8AC3E}">
        <p14:creationId xmlns:p14="http://schemas.microsoft.com/office/powerpoint/2010/main" val="2248227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28</a:t>
            </a:fld>
            <a:endParaRPr lang="en-US" dirty="0"/>
          </a:p>
        </p:txBody>
      </p:sp>
    </p:spTree>
    <p:extLst>
      <p:ext uri="{BB962C8B-B14F-4D97-AF65-F5344CB8AC3E}">
        <p14:creationId xmlns:p14="http://schemas.microsoft.com/office/powerpoint/2010/main" val="2248227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details</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29</a:t>
            </a:fld>
            <a:endParaRPr lang="en-US" dirty="0"/>
          </a:p>
        </p:txBody>
      </p:sp>
    </p:spTree>
    <p:extLst>
      <p:ext uri="{BB962C8B-B14F-4D97-AF65-F5344CB8AC3E}">
        <p14:creationId xmlns:p14="http://schemas.microsoft.com/office/powerpoint/2010/main" val="3141626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assigned 60 minutes to this</a:t>
            </a:r>
            <a:r>
              <a:rPr lang="en-US" baseline="0" dirty="0" smtClean="0"/>
              <a:t> topic.</a:t>
            </a:r>
            <a:endParaRPr lang="en-US" dirty="0" smtClean="0"/>
          </a:p>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30</a:t>
            </a:fld>
            <a:endParaRPr lang="en-US" dirty="0"/>
          </a:p>
        </p:txBody>
      </p:sp>
    </p:spTree>
    <p:extLst>
      <p:ext uri="{BB962C8B-B14F-4D97-AF65-F5344CB8AC3E}">
        <p14:creationId xmlns:p14="http://schemas.microsoft.com/office/powerpoint/2010/main" val="3970020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4</a:t>
            </a:fld>
            <a:endParaRPr lang="en-US" dirty="0"/>
          </a:p>
        </p:txBody>
      </p:sp>
    </p:spTree>
    <p:extLst>
      <p:ext uri="{BB962C8B-B14F-4D97-AF65-F5344CB8AC3E}">
        <p14:creationId xmlns:p14="http://schemas.microsoft.com/office/powerpoint/2010/main" val="3369929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stackoverflow.com</a:t>
            </a:r>
            <a:r>
              <a:rPr lang="en-US" dirty="0" smtClean="0"/>
              <a:t>/questions/14505016/</a:t>
            </a:r>
            <a:r>
              <a:rPr lang="en-US" dirty="0" err="1" smtClean="0"/>
              <a:t>angularjs</a:t>
            </a:r>
            <a:r>
              <a:rPr lang="en-US" dirty="0" smtClean="0"/>
              <a:t>-or-backbone-</a:t>
            </a:r>
            <a:r>
              <a:rPr lang="en-US" dirty="0" err="1" smtClean="0"/>
              <a:t>js</a:t>
            </a:r>
            <a:endParaRPr lang="en-US" dirty="0" smtClean="0"/>
          </a:p>
          <a:p>
            <a:r>
              <a:rPr lang="en-US" dirty="0" smtClean="0"/>
              <a:t>http://</a:t>
            </a:r>
            <a:r>
              <a:rPr lang="en-US" dirty="0" err="1" smtClean="0"/>
              <a:t>www.martywong.com</a:t>
            </a:r>
            <a:r>
              <a:rPr lang="en-US" dirty="0" smtClean="0"/>
              <a:t>/blog/backbone-</a:t>
            </a:r>
            <a:r>
              <a:rPr lang="en-US" dirty="0" err="1" smtClean="0"/>
              <a:t>vs</a:t>
            </a:r>
            <a:r>
              <a:rPr lang="en-US" dirty="0" smtClean="0"/>
              <a:t>-ember-</a:t>
            </a:r>
            <a:r>
              <a:rPr lang="en-US" dirty="0" err="1" smtClean="0"/>
              <a:t>vs</a:t>
            </a:r>
            <a:r>
              <a:rPr lang="en-US" dirty="0" smtClean="0"/>
              <a:t>-angular-</a:t>
            </a:r>
            <a:r>
              <a:rPr lang="en-US" dirty="0" err="1" smtClean="0"/>
              <a:t>vs</a:t>
            </a:r>
            <a:r>
              <a:rPr lang="en-US" dirty="0" smtClean="0"/>
              <a:t>-knockout-review</a:t>
            </a:r>
          </a:p>
          <a:p>
            <a:r>
              <a:rPr lang="en-US" dirty="0" smtClean="0"/>
              <a:t>http://</a:t>
            </a:r>
            <a:r>
              <a:rPr lang="en-US" dirty="0" err="1" smtClean="0"/>
              <a:t>stackoverflow.com</a:t>
            </a:r>
            <a:r>
              <a:rPr lang="en-US" dirty="0" smtClean="0"/>
              <a:t>/questions/5112899/knockout-</a:t>
            </a:r>
            <a:r>
              <a:rPr lang="en-US" dirty="0" err="1" smtClean="0"/>
              <a:t>js</a:t>
            </a:r>
            <a:r>
              <a:rPr lang="en-US" dirty="0" smtClean="0"/>
              <a:t>-</a:t>
            </a:r>
            <a:r>
              <a:rPr lang="en-US" dirty="0" err="1" smtClean="0"/>
              <a:t>vs</a:t>
            </a:r>
            <a:r>
              <a:rPr lang="en-US" dirty="0" smtClean="0"/>
              <a:t>-backbone-</a:t>
            </a:r>
            <a:r>
              <a:rPr lang="en-US" dirty="0" err="1" smtClean="0"/>
              <a:t>js</a:t>
            </a:r>
            <a:endParaRPr lang="en-US" dirty="0" smtClean="0"/>
          </a:p>
          <a:p>
            <a:endParaRPr lang="en-US" dirty="0" smtClean="0"/>
          </a:p>
          <a:p>
            <a:r>
              <a:rPr lang="en-US" dirty="0" smtClean="0"/>
              <a:t>http://</a:t>
            </a:r>
            <a:r>
              <a:rPr lang="en-US" dirty="0" err="1" smtClean="0"/>
              <a:t>jsperf.com</a:t>
            </a:r>
            <a:r>
              <a:rPr lang="en-US" dirty="0" smtClean="0"/>
              <a:t>/angular-</a:t>
            </a:r>
            <a:r>
              <a:rPr lang="en-US" dirty="0" err="1" smtClean="0"/>
              <a:t>vs</a:t>
            </a:r>
            <a:r>
              <a:rPr lang="en-US" dirty="0" smtClean="0"/>
              <a:t>-backbone-</a:t>
            </a:r>
            <a:r>
              <a:rPr lang="en-US" dirty="0" err="1" smtClean="0"/>
              <a:t>vs</a:t>
            </a:r>
            <a:r>
              <a:rPr lang="en-US" dirty="0" smtClean="0"/>
              <a:t>-knockout-</a:t>
            </a:r>
            <a:r>
              <a:rPr lang="en-US" dirty="0" err="1" smtClean="0"/>
              <a:t>vs</a:t>
            </a:r>
            <a:r>
              <a:rPr lang="en-US" dirty="0" smtClean="0"/>
              <a:t>-</a:t>
            </a:r>
            <a:r>
              <a:rPr lang="en-US" dirty="0" err="1" smtClean="0"/>
              <a:t>avalon</a:t>
            </a:r>
            <a:r>
              <a:rPr lang="en-US" dirty="0" smtClean="0"/>
              <a:t>/5</a:t>
            </a:r>
          </a:p>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31</a:t>
            </a:fld>
            <a:endParaRPr lang="en-US" dirty="0"/>
          </a:p>
        </p:txBody>
      </p:sp>
    </p:spTree>
    <p:extLst>
      <p:ext uri="{BB962C8B-B14F-4D97-AF65-F5344CB8AC3E}">
        <p14:creationId xmlns:p14="http://schemas.microsoft.com/office/powerpoint/2010/main" val="2245516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assigned 60 minutes to this</a:t>
            </a:r>
            <a:r>
              <a:rPr lang="en-US" baseline="0" dirty="0" smtClean="0"/>
              <a:t> topic.</a:t>
            </a:r>
            <a:endParaRPr lang="en-US" dirty="0" smtClean="0"/>
          </a:p>
          <a:p>
            <a:endParaRPr lang="en-US" dirty="0" smtClean="0"/>
          </a:p>
          <a:p>
            <a:r>
              <a:rPr lang="en-US" dirty="0" smtClean="0"/>
              <a:t>http://</a:t>
            </a:r>
            <a:r>
              <a:rPr lang="en-US" dirty="0" err="1" smtClean="0"/>
              <a:t>en.wikipedia.org</a:t>
            </a:r>
            <a:r>
              <a:rPr lang="en-US" dirty="0" smtClean="0"/>
              <a:t>/wiki/Muhammad_Ali_</a:t>
            </a:r>
            <a:r>
              <a:rPr lang="en-US" dirty="0" err="1" smtClean="0"/>
              <a:t>vs</a:t>
            </a:r>
            <a:r>
              <a:rPr lang="en-US" dirty="0" smtClean="0"/>
              <a:t>._</a:t>
            </a:r>
            <a:r>
              <a:rPr lang="en-US" dirty="0" err="1" smtClean="0"/>
              <a:t>Sonny_Liston</a:t>
            </a:r>
            <a:endParaRPr lang="en-US" dirty="0" smtClean="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Liston was the most intimidating fighter of his day, and considered by some, at the time of the Clay fight, as among the best heavyweights of all time. Many were reluctant to meet him in the ring. Henry Cooper, the British champion, said that if Cassius Clay won, he was interested in a title fight, but if Liston won, he was not going to get in the ring with him. Cooper's manager Jim Wicks said, "We don't even want to meet Liston walking down the same street."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Harold Conrad, the boxing promoter, said, "People talked about Tyson before he got beat, but Liston was more ferocious, more indestructible . . . . When Sonny gave you the evil eye -- I don't care who you were -- you shrunk to two feet tall."[2] Tex Maule, writing for Sports Illustrated, said, "Liston's arms are massively muscled, the left jab is more than a jab. It hits with true shock power. It never occurred to Liston that he might lose a fight.[3] Johnny </a:t>
            </a:r>
            <a:r>
              <a:rPr lang="en-US" dirty="0" err="1" smtClean="0"/>
              <a:t>Tocco</a:t>
            </a:r>
            <a:r>
              <a:rPr lang="en-US" dirty="0" smtClean="0"/>
              <a:t>, a trainer who worked with George Foreman and Mike Tyson as well as Liston, said Liston was the hardest hitter of the three.[4] Several boxing writers actually thought Liston could be damaging to the sport because he couldn't be beaten.[5] Liston's ominous, glowering demeanor was so central to his image that Esquire Magazine caused a controversy by posing him in a Santa Claus hat for its December 1963 cover.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Liston learned to box in Missouri State Penitentiary where he was serving time for armed robbery. Later, he was re-incarcerated for beating up a cop. For much of his career, his contract was majority owned by Frankie </a:t>
            </a:r>
            <a:r>
              <a:rPr lang="en-US" dirty="0" err="1" smtClean="0"/>
              <a:t>Carbo</a:t>
            </a:r>
            <a:r>
              <a:rPr lang="en-US" dirty="0" smtClean="0"/>
              <a:t>, a one time mob hit man and senior member of the </a:t>
            </a:r>
            <a:r>
              <a:rPr lang="en-US" dirty="0" err="1" smtClean="0"/>
              <a:t>Lucchese</a:t>
            </a:r>
            <a:r>
              <a:rPr lang="en-US" dirty="0" smtClean="0"/>
              <a:t> family, who ran boxing interests for the Mafia. Despite the fact that at the time the mob was deeply engaged in boxing at every level and that Liston's criminality had been in the past, he was never able to escape being labeled as the personification of everything that was unseemly and criminal in the sport. He distrusted boxing writers, and they paid him back, often depicting him as little more than a ignorant thug and a bully. He was typically described in thinly-veiled racist terms - a "gorilla," "hands like big bananas." James Baldwin - who understood Liston perhaps better than anyone in the press, and who, unlike the boxing writers sympathized with and liked him - said, "Liston was the big Negro in every white man's hallway." He was a man who, according to David </a:t>
            </a:r>
            <a:r>
              <a:rPr lang="en-US" dirty="0" err="1" smtClean="0"/>
              <a:t>Remnick</a:t>
            </a:r>
            <a:r>
              <a:rPr lang="en-US" dirty="0" smtClean="0"/>
              <a:t>, "had never gotten a break and was never going to give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Cassius Clay, on the other hand, was a glib, fast-talking 22-year-old challenger who enjoyed the spotlight. Known as "The Louisville Lip," he had won the light-heavyweight gold medal at the 1960 Rome Olympics. He had great hand and foot speed and lightning fast reflexes, not to mention a limitless supply of braggadocio [6] However, Clay had been knocked down by journeyman Sonny Banks early in his career, and, in his previous two fights, had eked out a controversial decision against Doug Jones and—more seriously— was knocked down by a left hook with three seconds left in round four against the cut-prone converted southpaw Henry Cooper. Clay was clearly "out on his feet" in his corner after the round, and his trainer Angelo Dundee had to stall for time to allow Clay to recover. Although Clay rallied to win the fight in the next round, it seemed clear to many that he would be no match against the daunting Liston, who seemed a more complete boxer in every way than Cooper.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717196C-E58C-46F1-9D7F-2346FA7A069D}" type="slidenum">
              <a:rPr lang="en-US" smtClean="0"/>
              <a:t>32</a:t>
            </a:fld>
            <a:endParaRPr lang="en-US" dirty="0"/>
          </a:p>
        </p:txBody>
      </p:sp>
    </p:spTree>
    <p:extLst>
      <p:ext uri="{BB962C8B-B14F-4D97-AF65-F5344CB8AC3E}">
        <p14:creationId xmlns:p14="http://schemas.microsoft.com/office/powerpoint/2010/main" val="1735839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Throw</a:t>
            </a:r>
            <a:r>
              <a:rPr lang="en-US" baseline="0" dirty="0" smtClean="0"/>
              <a:t> up the page and walk through some stuff for the first couple bullets.  Encourage walkthrough of the tutorials tonight.</a:t>
            </a:r>
          </a:p>
          <a:p>
            <a:endParaRPr lang="en-US" baseline="0" dirty="0" smtClean="0"/>
          </a:p>
          <a:p>
            <a:r>
              <a:rPr lang="en-US" baseline="0" dirty="0" smtClean="0"/>
              <a:t>For the third bullet, callout </a:t>
            </a:r>
            <a:r>
              <a:rPr lang="en-US" baseline="0" dirty="0" err="1" smtClean="0"/>
              <a:t>Sammy.js</a:t>
            </a:r>
            <a:r>
              <a:rPr lang="en-US" baseline="0" dirty="0" smtClean="0"/>
              <a:t> or </a:t>
            </a:r>
            <a:r>
              <a:rPr lang="en-US" baseline="0" dirty="0" err="1" smtClean="0"/>
              <a:t>Pager.js</a:t>
            </a:r>
            <a:r>
              <a:rPr lang="en-US" baseline="0" dirty="0" smtClean="0"/>
              <a:t> as possible solutions to the routing problem.</a:t>
            </a:r>
          </a:p>
        </p:txBody>
      </p:sp>
      <p:sp>
        <p:nvSpPr>
          <p:cNvPr id="4" name="Slide Number Placeholder 3"/>
          <p:cNvSpPr>
            <a:spLocks noGrp="1"/>
          </p:cNvSpPr>
          <p:nvPr>
            <p:ph type="sldNum" sz="quarter" idx="10"/>
          </p:nvPr>
        </p:nvSpPr>
        <p:spPr/>
        <p:txBody>
          <a:bodyPr/>
          <a:lstStyle/>
          <a:p>
            <a:fld id="{7717196C-E58C-46F1-9D7F-2346FA7A069D}" type="slidenum">
              <a:rPr lang="en-US" smtClean="0"/>
              <a:t>33</a:t>
            </a:fld>
            <a:endParaRPr lang="en-US" dirty="0"/>
          </a:p>
        </p:txBody>
      </p:sp>
    </p:spTree>
    <p:extLst>
      <p:ext uri="{BB962C8B-B14F-4D97-AF65-F5344CB8AC3E}">
        <p14:creationId xmlns:p14="http://schemas.microsoft.com/office/powerpoint/2010/main" val="2003521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Throw</a:t>
            </a:r>
            <a:r>
              <a:rPr lang="en-US" baseline="0" dirty="0" smtClean="0"/>
              <a:t> up the page and walk through some stuff for the first couple bullets.  Encourage walkthrough of the tutorials tonight.</a:t>
            </a:r>
          </a:p>
          <a:p>
            <a:endParaRPr lang="en-US" baseline="0" dirty="0" smtClean="0"/>
          </a:p>
          <a:p>
            <a:r>
              <a:rPr lang="en-US" baseline="0" dirty="0" smtClean="0"/>
              <a:t>For the third bullet, callout </a:t>
            </a:r>
            <a:r>
              <a:rPr lang="en-US" baseline="0" dirty="0" err="1" smtClean="0"/>
              <a:t>Sammy.js</a:t>
            </a:r>
            <a:r>
              <a:rPr lang="en-US" baseline="0" dirty="0" smtClean="0"/>
              <a:t> or </a:t>
            </a:r>
            <a:r>
              <a:rPr lang="en-US" baseline="0" dirty="0" err="1" smtClean="0"/>
              <a:t>Pager.js</a:t>
            </a:r>
            <a:r>
              <a:rPr lang="en-US" baseline="0" dirty="0" smtClean="0"/>
              <a:t> as possible solutions to the routing problem.</a:t>
            </a:r>
          </a:p>
        </p:txBody>
      </p:sp>
      <p:sp>
        <p:nvSpPr>
          <p:cNvPr id="4" name="Slide Number Placeholder 3"/>
          <p:cNvSpPr>
            <a:spLocks noGrp="1"/>
          </p:cNvSpPr>
          <p:nvPr>
            <p:ph type="sldNum" sz="quarter" idx="10"/>
          </p:nvPr>
        </p:nvSpPr>
        <p:spPr/>
        <p:txBody>
          <a:bodyPr/>
          <a:lstStyle/>
          <a:p>
            <a:fld id="{7717196C-E58C-46F1-9D7F-2346FA7A069D}" type="slidenum">
              <a:rPr lang="en-US" smtClean="0"/>
              <a:t>34</a:t>
            </a:fld>
            <a:endParaRPr lang="en-US" dirty="0"/>
          </a:p>
        </p:txBody>
      </p:sp>
    </p:spTree>
    <p:extLst>
      <p:ext uri="{BB962C8B-B14F-4D97-AF65-F5344CB8AC3E}">
        <p14:creationId xmlns:p14="http://schemas.microsoft.com/office/powerpoint/2010/main" val="2003521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assigned 60 minutes to this</a:t>
            </a:r>
            <a:r>
              <a:rPr lang="en-US" baseline="0" dirty="0" smtClean="0"/>
              <a:t> topic.</a:t>
            </a:r>
            <a:endParaRPr lang="en-US" dirty="0" smtClean="0"/>
          </a:p>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35</a:t>
            </a:fld>
            <a:endParaRPr lang="en-US" dirty="0"/>
          </a:p>
        </p:txBody>
      </p:sp>
    </p:spTree>
    <p:extLst>
      <p:ext uri="{BB962C8B-B14F-4D97-AF65-F5344CB8AC3E}">
        <p14:creationId xmlns:p14="http://schemas.microsoft.com/office/powerpoint/2010/main" val="2822970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a:t>
            </a:r>
            <a:r>
              <a:rPr lang="en-US" baseline="0" dirty="0" smtClean="0"/>
              <a:t> Controllers.</a:t>
            </a:r>
          </a:p>
          <a:p>
            <a:endParaRPr lang="en-US" baseline="0" dirty="0" smtClean="0"/>
          </a:p>
          <a:p>
            <a:endParaRPr lang="en-US" baseline="0" dirty="0" smtClean="0"/>
          </a:p>
          <a:p>
            <a:r>
              <a:rPr lang="en-US" baseline="0" dirty="0" smtClean="0"/>
              <a:t>Talk about modules</a:t>
            </a:r>
          </a:p>
          <a:p>
            <a:r>
              <a:rPr lang="en-US" baseline="0" dirty="0" smtClean="0"/>
              <a:t>What is a Module?</a:t>
            </a:r>
          </a:p>
          <a:p>
            <a:r>
              <a:rPr lang="en-US" baseline="0" dirty="0" smtClean="0"/>
              <a:t>Most applications have a main method which instantiates, wires, and bootstraps the application. Angular apps don't have a main method. Instead modules declaratively specify how an application should be bootstrapped. There are several advantages to this approach:</a:t>
            </a:r>
          </a:p>
          <a:p>
            <a:endParaRPr lang="en-US" baseline="0" dirty="0" smtClean="0"/>
          </a:p>
          <a:p>
            <a:r>
              <a:rPr lang="en-US" baseline="0" dirty="0" smtClean="0"/>
              <a:t>http://</a:t>
            </a:r>
            <a:r>
              <a:rPr lang="en-US" baseline="0" dirty="0" err="1" smtClean="0"/>
              <a:t>docs.angularjs.org</a:t>
            </a:r>
            <a:r>
              <a:rPr lang="en-US" baseline="0" dirty="0" smtClean="0"/>
              <a:t>/guide/module</a:t>
            </a:r>
          </a:p>
          <a:p>
            <a:endParaRPr lang="en-US" baseline="0" dirty="0" smtClean="0"/>
          </a:p>
          <a:p>
            <a:r>
              <a:rPr lang="en-US" baseline="0" dirty="0" smtClean="0"/>
              <a:t>NO Models.  In Angular land, they are considered redundant.  This is where the “Angular way” of doing things comes in.</a:t>
            </a:r>
          </a:p>
          <a:p>
            <a:endParaRPr lang="en-US" baseline="0" dirty="0" smtClean="0"/>
          </a:p>
          <a:p>
            <a:r>
              <a:rPr lang="en-US" baseline="0" dirty="0" smtClean="0"/>
              <a:t>Do not use controllers for:</a:t>
            </a:r>
          </a:p>
          <a:p>
            <a:endParaRPr lang="en-US" baseline="0" dirty="0" smtClean="0"/>
          </a:p>
          <a:p>
            <a:r>
              <a:rPr lang="en-US" baseline="0" dirty="0" smtClean="0"/>
              <a:t>Any kind of DOM manipulation — Controllers should contain only business logic. DOM manipulation—the presentation logic of an application—is well known for being hard to test. Putting any presentation logic into controllers significantly affects testability of the business logic. Angular offers </a:t>
            </a:r>
            <a:r>
              <a:rPr lang="en-US" baseline="0" dirty="0" err="1" smtClean="0"/>
              <a:t>databinding</a:t>
            </a:r>
            <a:r>
              <a:rPr lang="en-US" baseline="0" dirty="0" smtClean="0"/>
              <a:t> for automatic DOM manipulation. If you have to perform your own manual DOM manipulation, encapsulate the presentation logic in directives.</a:t>
            </a:r>
          </a:p>
          <a:p>
            <a:r>
              <a:rPr lang="en-US" baseline="0" dirty="0" smtClean="0"/>
              <a:t>Input formatting — Use angular form controls instead.</a:t>
            </a:r>
          </a:p>
          <a:p>
            <a:r>
              <a:rPr lang="en-US" baseline="0" dirty="0" smtClean="0"/>
              <a:t>Output filtering — Use angular filters instead.</a:t>
            </a:r>
          </a:p>
          <a:p>
            <a:r>
              <a:rPr lang="en-US" baseline="0" dirty="0" smtClean="0"/>
              <a:t>Sharing stateless or </a:t>
            </a:r>
            <a:r>
              <a:rPr lang="en-US" baseline="0" dirty="0" err="1" smtClean="0"/>
              <a:t>stateful</a:t>
            </a:r>
            <a:r>
              <a:rPr lang="en-US" baseline="0" dirty="0" smtClean="0"/>
              <a:t> code across controllers — Use angular services instead.</a:t>
            </a:r>
          </a:p>
          <a:p>
            <a:r>
              <a:rPr lang="en-US" baseline="0" dirty="0" smtClean="0"/>
              <a:t>Managing the life-cycle of other components (for example, to create service instances).</a:t>
            </a:r>
          </a:p>
          <a:p>
            <a:endParaRPr lang="en-US" baseline="0" dirty="0" smtClean="0"/>
          </a:p>
        </p:txBody>
      </p:sp>
      <p:sp>
        <p:nvSpPr>
          <p:cNvPr id="4" name="Slide Number Placeholder 3"/>
          <p:cNvSpPr>
            <a:spLocks noGrp="1"/>
          </p:cNvSpPr>
          <p:nvPr>
            <p:ph type="sldNum" sz="quarter" idx="10"/>
          </p:nvPr>
        </p:nvSpPr>
        <p:spPr/>
        <p:txBody>
          <a:bodyPr/>
          <a:lstStyle/>
          <a:p>
            <a:fld id="{7717196C-E58C-46F1-9D7F-2346FA7A069D}" type="slidenum">
              <a:rPr lang="en-US" smtClean="0"/>
              <a:t>36</a:t>
            </a:fld>
            <a:endParaRPr lang="en-US" dirty="0"/>
          </a:p>
        </p:txBody>
      </p:sp>
    </p:spTree>
    <p:extLst>
      <p:ext uri="{BB962C8B-B14F-4D97-AF65-F5344CB8AC3E}">
        <p14:creationId xmlns:p14="http://schemas.microsoft.com/office/powerpoint/2010/main" val="123876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They write tomes on how to build their notion of a controller:</a:t>
            </a:r>
          </a:p>
          <a:p>
            <a:r>
              <a:rPr lang="en-US" baseline="0" dirty="0" smtClean="0"/>
              <a:t>http://</a:t>
            </a:r>
            <a:r>
              <a:rPr lang="en-US" baseline="0" dirty="0" err="1" smtClean="0"/>
              <a:t>docs.angularjs.org</a:t>
            </a:r>
            <a:r>
              <a:rPr lang="en-US" baseline="0" dirty="0" smtClean="0"/>
              <a:t>/guide/</a:t>
            </a:r>
            <a:r>
              <a:rPr lang="en-US" baseline="0" dirty="0" err="1" smtClean="0"/>
              <a:t>dev_guide.mvc.understanding_controller</a:t>
            </a:r>
            <a:endParaRPr lang="en-US" baseline="0" dirty="0" smtClean="0"/>
          </a:p>
          <a:p>
            <a:endParaRPr lang="en-US" baseline="0" dirty="0" smtClean="0"/>
          </a:p>
          <a:p>
            <a:r>
              <a:rPr lang="en-US" baseline="0" dirty="0" smtClean="0"/>
              <a:t>A view:</a:t>
            </a:r>
          </a:p>
          <a:p>
            <a:r>
              <a:rPr lang="en-US" baseline="0" dirty="0" smtClean="0"/>
              <a:t>http://</a:t>
            </a:r>
            <a:r>
              <a:rPr lang="en-US" baseline="0" dirty="0" err="1" smtClean="0"/>
              <a:t>docs.angularjs.org</a:t>
            </a:r>
            <a:r>
              <a:rPr lang="en-US" baseline="0" dirty="0" smtClean="0"/>
              <a:t>/guide/</a:t>
            </a:r>
            <a:r>
              <a:rPr lang="en-US" baseline="0" dirty="0" err="1" smtClean="0"/>
              <a:t>dev_guide.mvc.understanding_view</a:t>
            </a:r>
            <a:endParaRPr lang="en-US" b="1" baseline="0" dirty="0" smtClean="0"/>
          </a:p>
          <a:p>
            <a:endParaRPr lang="en-US" baseline="0" dirty="0" smtClean="0"/>
          </a:p>
          <a:p>
            <a:r>
              <a:rPr lang="en-US" baseline="0" dirty="0" smtClean="0"/>
              <a:t>And so on.  Backbone is much more malleable this way.  Doesn’t try to strong arm you into one specific pattern.</a:t>
            </a:r>
          </a:p>
          <a:p>
            <a:endParaRPr lang="en-US" baseline="0" dirty="0" smtClean="0"/>
          </a:p>
          <a:p>
            <a:r>
              <a:rPr lang="en-US" baseline="0" dirty="0" smtClean="0"/>
              <a:t>All of the tutorials come with test examples, and it comes with Karma, which they wrote.  Very good solution based on the tutorials and boilerplate it comes with out of the box alone.</a:t>
            </a:r>
          </a:p>
          <a:p>
            <a:endParaRPr lang="en-US" baseline="0" dirty="0" smtClean="0"/>
          </a:p>
          <a:p>
            <a:r>
              <a:rPr lang="en-US" baseline="0" dirty="0" smtClean="0"/>
              <a:t>http://</a:t>
            </a:r>
            <a:r>
              <a:rPr lang="en-US" baseline="0" dirty="0" err="1" smtClean="0"/>
              <a:t>docs.angularjs.org</a:t>
            </a:r>
            <a:r>
              <a:rPr lang="en-US" baseline="0" dirty="0" smtClean="0"/>
              <a:t>/guide/module (Show them “Unit Testing”, about 1/3 of the way down.</a:t>
            </a:r>
          </a:p>
          <a:p>
            <a:endParaRPr lang="en-US" baseline="0" dirty="0" smtClean="0"/>
          </a:p>
        </p:txBody>
      </p:sp>
      <p:sp>
        <p:nvSpPr>
          <p:cNvPr id="4" name="Slide Number Placeholder 3"/>
          <p:cNvSpPr>
            <a:spLocks noGrp="1"/>
          </p:cNvSpPr>
          <p:nvPr>
            <p:ph type="sldNum" sz="quarter" idx="10"/>
          </p:nvPr>
        </p:nvSpPr>
        <p:spPr/>
        <p:txBody>
          <a:bodyPr/>
          <a:lstStyle/>
          <a:p>
            <a:fld id="{7717196C-E58C-46F1-9D7F-2346FA7A069D}" type="slidenum">
              <a:rPr lang="en-US" smtClean="0"/>
              <a:t>37</a:t>
            </a:fld>
            <a:endParaRPr lang="en-US" dirty="0"/>
          </a:p>
        </p:txBody>
      </p:sp>
    </p:spTree>
    <p:extLst>
      <p:ext uri="{BB962C8B-B14F-4D97-AF65-F5344CB8AC3E}">
        <p14:creationId xmlns:p14="http://schemas.microsoft.com/office/powerpoint/2010/main" val="123876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They write tomes on how to build their notion of a controller:</a:t>
            </a:r>
          </a:p>
          <a:p>
            <a:r>
              <a:rPr lang="en-US" baseline="0" dirty="0" smtClean="0"/>
              <a:t>http://</a:t>
            </a:r>
            <a:r>
              <a:rPr lang="en-US" baseline="0" dirty="0" err="1" smtClean="0"/>
              <a:t>docs.angularjs.org</a:t>
            </a:r>
            <a:r>
              <a:rPr lang="en-US" baseline="0" dirty="0" smtClean="0"/>
              <a:t>/guide/</a:t>
            </a:r>
            <a:r>
              <a:rPr lang="en-US" baseline="0" dirty="0" err="1" smtClean="0"/>
              <a:t>dev_guide.mvc.understanding_controller</a:t>
            </a:r>
            <a:endParaRPr lang="en-US" baseline="0" dirty="0" smtClean="0"/>
          </a:p>
          <a:p>
            <a:endParaRPr lang="en-US" baseline="0" dirty="0" smtClean="0"/>
          </a:p>
          <a:p>
            <a:r>
              <a:rPr lang="en-US" baseline="0" dirty="0" smtClean="0"/>
              <a:t>A view:</a:t>
            </a:r>
          </a:p>
          <a:p>
            <a:r>
              <a:rPr lang="en-US" baseline="0" dirty="0" smtClean="0"/>
              <a:t>http://</a:t>
            </a:r>
            <a:r>
              <a:rPr lang="en-US" baseline="0" dirty="0" err="1" smtClean="0"/>
              <a:t>docs.angularjs.org</a:t>
            </a:r>
            <a:r>
              <a:rPr lang="en-US" baseline="0" dirty="0" smtClean="0"/>
              <a:t>/guide/</a:t>
            </a:r>
            <a:r>
              <a:rPr lang="en-US" baseline="0" dirty="0" err="1" smtClean="0"/>
              <a:t>dev_guide.mvc.understanding_view</a:t>
            </a:r>
            <a:endParaRPr lang="en-US" b="1" baseline="0" dirty="0" smtClean="0"/>
          </a:p>
          <a:p>
            <a:endParaRPr lang="en-US" baseline="0" dirty="0" smtClean="0"/>
          </a:p>
          <a:p>
            <a:r>
              <a:rPr lang="en-US" baseline="0" dirty="0" smtClean="0"/>
              <a:t>And so on.  Backbone is much more malleable this way.  Doesn’t try to strong arm you into one specific pattern.</a:t>
            </a:r>
          </a:p>
          <a:p>
            <a:endParaRPr lang="en-US" baseline="0" dirty="0" smtClean="0"/>
          </a:p>
          <a:p>
            <a:r>
              <a:rPr lang="en-US" baseline="0" dirty="0" smtClean="0"/>
              <a:t>All of the tutorials come with test examples, and it comes with Karma, which they wrote.  Very good solution based on the tutorials and boilerplate it comes with out of the box alone.</a:t>
            </a:r>
          </a:p>
          <a:p>
            <a:endParaRPr lang="en-US" baseline="0" dirty="0" smtClean="0"/>
          </a:p>
          <a:p>
            <a:r>
              <a:rPr lang="en-US" baseline="0" dirty="0" smtClean="0"/>
              <a:t>http://</a:t>
            </a:r>
            <a:r>
              <a:rPr lang="en-US" baseline="0" dirty="0" err="1" smtClean="0"/>
              <a:t>docs.angularjs.org</a:t>
            </a:r>
            <a:r>
              <a:rPr lang="en-US" baseline="0" dirty="0" smtClean="0"/>
              <a:t>/guide/module (Show them “Unit Testing”, about 1/3 of the way down.</a:t>
            </a:r>
          </a:p>
          <a:p>
            <a:endParaRPr lang="en-US" baseline="0" dirty="0" smtClean="0"/>
          </a:p>
        </p:txBody>
      </p:sp>
      <p:sp>
        <p:nvSpPr>
          <p:cNvPr id="4" name="Slide Number Placeholder 3"/>
          <p:cNvSpPr>
            <a:spLocks noGrp="1"/>
          </p:cNvSpPr>
          <p:nvPr>
            <p:ph type="sldNum" sz="quarter" idx="10"/>
          </p:nvPr>
        </p:nvSpPr>
        <p:spPr/>
        <p:txBody>
          <a:bodyPr/>
          <a:lstStyle/>
          <a:p>
            <a:fld id="{7717196C-E58C-46F1-9D7F-2346FA7A069D}" type="slidenum">
              <a:rPr lang="en-US" smtClean="0"/>
              <a:t>38</a:t>
            </a:fld>
            <a:endParaRPr lang="en-US" dirty="0"/>
          </a:p>
        </p:txBody>
      </p:sp>
    </p:spTree>
    <p:extLst>
      <p:ext uri="{BB962C8B-B14F-4D97-AF65-F5344CB8AC3E}">
        <p14:creationId xmlns:p14="http://schemas.microsoft.com/office/powerpoint/2010/main" val="12387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assigned 30 minutes to this</a:t>
            </a:r>
            <a:r>
              <a:rPr lang="en-US" baseline="0" dirty="0" smtClean="0"/>
              <a:t> topic.</a:t>
            </a:r>
            <a:endParaRPr lang="en-US" dirty="0" smtClean="0"/>
          </a:p>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5</a:t>
            </a:fld>
            <a:endParaRPr lang="en-US" dirty="0"/>
          </a:p>
        </p:txBody>
      </p:sp>
    </p:spTree>
    <p:extLst>
      <p:ext uri="{BB962C8B-B14F-4D97-AF65-F5344CB8AC3E}">
        <p14:creationId xmlns:p14="http://schemas.microsoft.com/office/powerpoint/2010/main" val="2263904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http://www.w3schools.com/css3/css3_transitions.asp</a:t>
            </a:r>
          </a:p>
          <a:p>
            <a:r>
              <a:rPr lang="en-US" dirty="0" smtClean="0"/>
              <a:t>http://</a:t>
            </a:r>
            <a:r>
              <a:rPr lang="en-US" dirty="0" err="1" smtClean="0"/>
              <a:t>css-tricks.com</a:t>
            </a:r>
            <a:r>
              <a:rPr lang="en-US" dirty="0" smtClean="0"/>
              <a:t>/slide-in-as-you-scroll-down-boxes/</a:t>
            </a:r>
          </a:p>
          <a:p>
            <a:r>
              <a:rPr lang="en-US" dirty="0" smtClean="0"/>
              <a:t>http://</a:t>
            </a:r>
            <a:r>
              <a:rPr lang="en-US" dirty="0" err="1" smtClean="0"/>
              <a:t>www.gograybox.com</a:t>
            </a:r>
            <a:r>
              <a:rPr lang="en-US" dirty="0" smtClean="0"/>
              <a:t>/blog/css-3d-transitions-an-introduction/</a:t>
            </a:r>
          </a:p>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6</a:t>
            </a:fld>
            <a:endParaRPr lang="en-US" dirty="0"/>
          </a:p>
        </p:txBody>
      </p:sp>
    </p:spTree>
    <p:extLst>
      <p:ext uri="{BB962C8B-B14F-4D97-AF65-F5344CB8AC3E}">
        <p14:creationId xmlns:p14="http://schemas.microsoft.com/office/powerpoint/2010/main" val="3059695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assigned</a:t>
            </a:r>
            <a:r>
              <a:rPr lang="en-US" baseline="0" dirty="0" smtClean="0"/>
              <a:t> 90 minutes to learn about CSS, Sass/Compass, and do this lab.</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7</a:t>
            </a:fld>
            <a:endParaRPr lang="en-US" dirty="0"/>
          </a:p>
        </p:txBody>
      </p:sp>
    </p:spTree>
    <p:extLst>
      <p:ext uri="{BB962C8B-B14F-4D97-AF65-F5344CB8AC3E}">
        <p14:creationId xmlns:p14="http://schemas.microsoft.com/office/powerpoint/2010/main" val="201998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purpose</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8</a:t>
            </a:fld>
            <a:endParaRPr lang="en-US" dirty="0"/>
          </a:p>
        </p:txBody>
      </p:sp>
    </p:spTree>
    <p:extLst>
      <p:ext uri="{BB962C8B-B14F-4D97-AF65-F5344CB8AC3E}">
        <p14:creationId xmlns:p14="http://schemas.microsoft.com/office/powerpoint/2010/main" val="120603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9</a:t>
            </a:fld>
            <a:endParaRPr lang="en-US" dirty="0"/>
          </a:p>
        </p:txBody>
      </p:sp>
    </p:spTree>
    <p:extLst>
      <p:ext uri="{BB962C8B-B14F-4D97-AF65-F5344CB8AC3E}">
        <p14:creationId xmlns:p14="http://schemas.microsoft.com/office/powerpoint/2010/main" val="2248227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17196C-E58C-46F1-9D7F-2346FA7A069D}" type="slidenum">
              <a:rPr lang="en-US" smtClean="0"/>
              <a:t>10</a:t>
            </a:fld>
            <a:endParaRPr lang="en-US" dirty="0"/>
          </a:p>
        </p:txBody>
      </p:sp>
    </p:spTree>
    <p:extLst>
      <p:ext uri="{BB962C8B-B14F-4D97-AF65-F5344CB8AC3E}">
        <p14:creationId xmlns:p14="http://schemas.microsoft.com/office/powerpoint/2010/main" val="2248227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venir Book"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1" y="910794"/>
            <a:ext cx="762000" cy="1076036"/>
          </a:xfrm>
          <a:prstGeom prst="rect">
            <a:avLst/>
          </a:prstGeom>
        </p:spPr>
      </p:pic>
    </p:spTree>
    <p:extLst>
      <p:ext uri="{BB962C8B-B14F-4D97-AF65-F5344CB8AC3E}">
        <p14:creationId xmlns:p14="http://schemas.microsoft.com/office/powerpoint/2010/main" val="1261005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99288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1121799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178153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3540225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303495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408757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198242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330301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94763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28ECA1A-C308-4891-A175-5BF92788536D}" type="datetimeFigureOut">
              <a:rPr lang="en-US" smtClean="0"/>
              <a:t>2/8/14</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BF4ED68-3FFA-4441-BFED-BE3BEC514818}" type="slidenum">
              <a:rPr lang="en-US" smtClean="0"/>
              <a:t>‹#›</a:t>
            </a:fld>
            <a:endParaRPr lang="en-US" dirty="0"/>
          </a:p>
        </p:txBody>
      </p:sp>
    </p:spTree>
    <p:extLst>
      <p:ext uri="{BB962C8B-B14F-4D97-AF65-F5344CB8AC3E}">
        <p14:creationId xmlns:p14="http://schemas.microsoft.com/office/powerpoint/2010/main" val="10166129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122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cap="all" baseline="0">
          <a:solidFill>
            <a:srgbClr val="BD4D3B"/>
          </a:solidFill>
          <a:latin typeface="Avenir Book" pitchFamily="2" charset="0"/>
          <a:ea typeface="+mj-ea"/>
          <a:cs typeface="+mj-cs"/>
        </a:defRPr>
      </a:lvl1pPr>
    </p:titleStyle>
    <p:bodyStyle>
      <a:lvl1pPr marL="342900" indent="-342900" algn="l" defTabSz="914400" rtl="0" eaLnBrk="1" latinLnBrk="0" hangingPunct="1">
        <a:spcBef>
          <a:spcPct val="20000"/>
        </a:spcBef>
        <a:buClr>
          <a:srgbClr val="BD4D3B"/>
        </a:buClr>
        <a:buFont typeface="Arial" pitchFamily="34" charset="0"/>
        <a:buChar char="•"/>
        <a:defRPr sz="3200" kern="1200">
          <a:solidFill>
            <a:schemeClr val="tx1"/>
          </a:solidFill>
          <a:latin typeface="Avenir Heavy" pitchFamily="34" charset="0"/>
          <a:ea typeface="+mn-ea"/>
          <a:cs typeface="+mn-cs"/>
        </a:defRPr>
      </a:lvl1pPr>
      <a:lvl2pPr marL="742950" indent="-285750" algn="l" defTabSz="914400" rtl="0" eaLnBrk="1" latinLnBrk="0" hangingPunct="1">
        <a:spcBef>
          <a:spcPct val="20000"/>
        </a:spcBef>
        <a:buClr>
          <a:srgbClr val="BD4D3B"/>
        </a:buClr>
        <a:buFont typeface="Arial" pitchFamily="34" charset="0"/>
        <a:buChar char="–"/>
        <a:defRPr sz="2800" b="0" kern="1200">
          <a:solidFill>
            <a:schemeClr val="tx1"/>
          </a:solidFill>
          <a:latin typeface="Avenir Heavy" pitchFamily="34" charset="0"/>
          <a:ea typeface="+mn-ea"/>
          <a:cs typeface="+mn-cs"/>
        </a:defRPr>
      </a:lvl2pPr>
      <a:lvl3pPr marL="1143000" indent="-228600" algn="l" defTabSz="914400" rtl="0" eaLnBrk="1" latinLnBrk="0" hangingPunct="1">
        <a:spcBef>
          <a:spcPct val="20000"/>
        </a:spcBef>
        <a:buClr>
          <a:srgbClr val="BD4D3B"/>
        </a:buClr>
        <a:buFont typeface="Arial" pitchFamily="34" charset="0"/>
        <a:buChar char="•"/>
        <a:defRPr sz="2400" kern="1200">
          <a:solidFill>
            <a:schemeClr val="tx1"/>
          </a:solidFill>
          <a:latin typeface="Avenir Book" pitchFamily="2" charset="0"/>
          <a:ea typeface="+mn-ea"/>
          <a:cs typeface="+mn-cs"/>
        </a:defRPr>
      </a:lvl3pPr>
      <a:lvl4pPr marL="1600200" indent="-228600" algn="l" defTabSz="914400" rtl="0" eaLnBrk="1" latinLnBrk="0" hangingPunct="1">
        <a:spcBef>
          <a:spcPct val="20000"/>
        </a:spcBef>
        <a:buClr>
          <a:srgbClr val="BD4D3B"/>
        </a:buClr>
        <a:buFont typeface="Arial" pitchFamily="34" charset="0"/>
        <a:buChar char="–"/>
        <a:defRPr sz="2000" kern="1200">
          <a:solidFill>
            <a:schemeClr val="tx1"/>
          </a:solidFill>
          <a:latin typeface="Avenir Book" pitchFamily="2" charset="0"/>
          <a:ea typeface="+mn-ea"/>
          <a:cs typeface="+mn-cs"/>
        </a:defRPr>
      </a:lvl4pPr>
      <a:lvl5pPr marL="2057400" indent="-228600" algn="l" defTabSz="914400" rtl="0" eaLnBrk="1" latinLnBrk="0" hangingPunct="1">
        <a:spcBef>
          <a:spcPct val="20000"/>
        </a:spcBef>
        <a:buClr>
          <a:srgbClr val="BD4D3B"/>
        </a:buClr>
        <a:buFont typeface="Arial" pitchFamily="34" charset="0"/>
        <a:buChar char="»"/>
        <a:defRPr sz="2000" kern="1200">
          <a:solidFill>
            <a:schemeClr val="tx1"/>
          </a:solidFill>
          <a:latin typeface="Avenir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microsoft.com/office/2007/relationships/hdphoto" Target="../media/hdphoto1.wdp"/><Relationship Id="rId9"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e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hyperlink" Target="http://docs.angularjs.org/tutorial/step_00" TargetMode="External"/><Relationship Id="rId4" Type="http://schemas.openxmlformats.org/officeDocument/2006/relationships/hyperlink" Target="http://docs.angularjs.org/tutorial/step_11"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hyperlink" Target="http://api.jquery.com/category/effects/" TargetMode="External"/><Relationship Id="rId4" Type="http://schemas.openxmlformats.org/officeDocument/2006/relationships/hyperlink" Target="http://ricostacruz.com/jquery.transit/"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Responsive enterprise mobile development</a:t>
            </a:r>
            <a:endParaRPr lang="en-US" dirty="0"/>
          </a:p>
        </p:txBody>
      </p:sp>
      <p:sp>
        <p:nvSpPr>
          <p:cNvPr id="5" name="Subtitle 4"/>
          <p:cNvSpPr>
            <a:spLocks noGrp="1"/>
          </p:cNvSpPr>
          <p:nvPr>
            <p:ph type="subTitle" idx="1"/>
          </p:nvPr>
        </p:nvSpPr>
        <p:spPr/>
        <p:txBody>
          <a:bodyPr/>
          <a:lstStyle/>
          <a:p>
            <a:r>
              <a:rPr lang="en-US" dirty="0" smtClean="0"/>
              <a:t>Day 3</a:t>
            </a:r>
          </a:p>
        </p:txBody>
      </p:sp>
    </p:spTree>
    <p:extLst>
      <p:ext uri="{BB962C8B-B14F-4D97-AF65-F5344CB8AC3E}">
        <p14:creationId xmlns:p14="http://schemas.microsoft.com/office/powerpoint/2010/main" val="27285272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we’ll be using</a:t>
            </a:r>
            <a:endParaRPr lang="en-US" dirty="0"/>
          </a:p>
        </p:txBody>
      </p:sp>
      <p:sp>
        <p:nvSpPr>
          <p:cNvPr id="4" name="Snip Diagonal Corner Rectangle 3"/>
          <p:cNvSpPr/>
          <p:nvPr/>
        </p:nvSpPr>
        <p:spPr>
          <a:xfrm>
            <a:off x="457200" y="1371600"/>
            <a:ext cx="8229600" cy="1371600"/>
          </a:xfrm>
          <a:prstGeom prst="snip2DiagRect">
            <a:avLst/>
          </a:prstGeom>
          <a:ln/>
        </p:spPr>
        <p:style>
          <a:lnRef idx="1">
            <a:schemeClr val="accent1"/>
          </a:lnRef>
          <a:fillRef idx="3">
            <a:schemeClr val="accent1"/>
          </a:fillRef>
          <a:effectRef idx="2">
            <a:schemeClr val="accent1"/>
          </a:effectRef>
          <a:fontRef idx="minor">
            <a:schemeClr val="lt1"/>
          </a:fontRef>
        </p:style>
        <p:txBody>
          <a:bodyPr/>
          <a:lstStyle/>
          <a:p>
            <a:endParaRPr lang="en-US" sz="3200" dirty="0"/>
          </a:p>
        </p:txBody>
      </p:sp>
      <p:sp>
        <p:nvSpPr>
          <p:cNvPr id="6" name="Snip Diagonal Corner Rectangle 5"/>
          <p:cNvSpPr/>
          <p:nvPr/>
        </p:nvSpPr>
        <p:spPr>
          <a:xfrm>
            <a:off x="457200" y="2895600"/>
            <a:ext cx="8229600" cy="1371600"/>
          </a:xfrm>
          <a:prstGeom prst="snip2DiagRect">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nip Single Corner Rectangle 11"/>
          <p:cNvSpPr/>
          <p:nvPr/>
        </p:nvSpPr>
        <p:spPr>
          <a:xfrm>
            <a:off x="457200" y="4419600"/>
            <a:ext cx="8229600" cy="1371600"/>
          </a:xfrm>
          <a:prstGeom prst="snip1Rect">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extBox 12"/>
          <p:cNvSpPr txBox="1"/>
          <p:nvPr/>
        </p:nvSpPr>
        <p:spPr>
          <a:xfrm>
            <a:off x="2857500" y="1371600"/>
            <a:ext cx="3429000" cy="584776"/>
          </a:xfrm>
          <a:prstGeom prst="rect">
            <a:avLst/>
          </a:prstGeom>
          <a:noFill/>
        </p:spPr>
        <p:txBody>
          <a:bodyPr wrap="square" rtlCol="0">
            <a:spAutoFit/>
          </a:bodyPr>
          <a:lstStyle/>
          <a:p>
            <a:pPr algn="ctr"/>
            <a:r>
              <a:rPr lang="en-US" sz="3200" dirty="0" smtClean="0">
                <a:solidFill>
                  <a:srgbClr val="D7E4BD"/>
                </a:solidFill>
                <a:latin typeface="Avenir Heavy"/>
                <a:cs typeface="Avenir Heavy"/>
              </a:rPr>
              <a:t>HTML / CSS</a:t>
            </a:r>
            <a:endParaRPr lang="en-US" sz="3200" dirty="0">
              <a:solidFill>
                <a:srgbClr val="D7E4BD"/>
              </a:solidFill>
              <a:latin typeface="Avenir Heavy"/>
              <a:cs typeface="Avenir Heavy"/>
            </a:endParaRPr>
          </a:p>
        </p:txBody>
      </p:sp>
      <p:sp>
        <p:nvSpPr>
          <p:cNvPr id="18" name="TextBox 17"/>
          <p:cNvSpPr txBox="1"/>
          <p:nvPr/>
        </p:nvSpPr>
        <p:spPr>
          <a:xfrm>
            <a:off x="2819400" y="2819400"/>
            <a:ext cx="3429000" cy="584776"/>
          </a:xfrm>
          <a:prstGeom prst="rect">
            <a:avLst/>
          </a:prstGeom>
          <a:noFill/>
        </p:spPr>
        <p:txBody>
          <a:bodyPr wrap="square" rtlCol="0">
            <a:spAutoFit/>
          </a:bodyPr>
          <a:lstStyle/>
          <a:p>
            <a:pPr algn="ctr"/>
            <a:r>
              <a:rPr lang="en-US" sz="3200" dirty="0" smtClean="0">
                <a:solidFill>
                  <a:srgbClr val="D7E4BD"/>
                </a:solidFill>
                <a:latin typeface="Avenir Heavy"/>
                <a:cs typeface="Avenir Heavy"/>
              </a:rPr>
              <a:t>JAVASCRIPT</a:t>
            </a:r>
            <a:endParaRPr lang="en-US" sz="3200" dirty="0">
              <a:solidFill>
                <a:srgbClr val="D7E4BD"/>
              </a:solidFill>
              <a:latin typeface="Avenir Heavy"/>
              <a:cs typeface="Avenir Heavy"/>
            </a:endParaRPr>
          </a:p>
        </p:txBody>
      </p:sp>
      <p:sp>
        <p:nvSpPr>
          <p:cNvPr id="30" name="TextBox 29"/>
          <p:cNvSpPr txBox="1"/>
          <p:nvPr/>
        </p:nvSpPr>
        <p:spPr>
          <a:xfrm>
            <a:off x="2857500" y="4343400"/>
            <a:ext cx="4076700" cy="584776"/>
          </a:xfrm>
          <a:prstGeom prst="rect">
            <a:avLst/>
          </a:prstGeom>
          <a:noFill/>
        </p:spPr>
        <p:txBody>
          <a:bodyPr wrap="square" rtlCol="0">
            <a:spAutoFit/>
          </a:bodyPr>
          <a:lstStyle/>
          <a:p>
            <a:pPr algn="ctr"/>
            <a:r>
              <a:rPr lang="en-US" sz="3200" dirty="0" err="1" smtClean="0">
                <a:solidFill>
                  <a:srgbClr val="D7E4BD"/>
                </a:solidFill>
                <a:latin typeface="Avenir Heavy"/>
                <a:cs typeface="Avenir Heavy"/>
              </a:rPr>
              <a:t>iOS</a:t>
            </a:r>
            <a:r>
              <a:rPr lang="en-US" sz="3200" dirty="0" smtClean="0">
                <a:solidFill>
                  <a:srgbClr val="D7E4BD"/>
                </a:solidFill>
                <a:latin typeface="Avenir Heavy"/>
                <a:cs typeface="Avenir Heavy"/>
              </a:rPr>
              <a:t> - OBJECTIVE-C </a:t>
            </a:r>
            <a:endParaRPr lang="en-US" sz="3200" dirty="0">
              <a:solidFill>
                <a:srgbClr val="D7E4BD"/>
              </a:solidFill>
              <a:latin typeface="Avenir Heavy"/>
              <a:cs typeface="Avenir Heavy"/>
            </a:endParaRPr>
          </a:p>
        </p:txBody>
      </p:sp>
      <p:sp>
        <p:nvSpPr>
          <p:cNvPr id="39" name="TextBox 38"/>
          <p:cNvSpPr txBox="1"/>
          <p:nvPr/>
        </p:nvSpPr>
        <p:spPr>
          <a:xfrm>
            <a:off x="4495800" y="5029200"/>
            <a:ext cx="4381500" cy="584776"/>
          </a:xfrm>
          <a:prstGeom prst="rect">
            <a:avLst/>
          </a:prstGeom>
          <a:noFill/>
        </p:spPr>
        <p:txBody>
          <a:bodyPr wrap="square" rtlCol="0">
            <a:spAutoFit/>
          </a:bodyPr>
          <a:lstStyle/>
          <a:p>
            <a:pPr algn="ctr"/>
            <a:r>
              <a:rPr lang="en-US" sz="3200" dirty="0" err="1" smtClean="0">
                <a:solidFill>
                  <a:schemeClr val="bg1"/>
                </a:solidFill>
                <a:latin typeface="Avenir Heavy"/>
                <a:cs typeface="Avenir Heavy"/>
              </a:rPr>
              <a:t>JetBrains</a:t>
            </a:r>
            <a:r>
              <a:rPr lang="en-US" sz="3200" dirty="0" smtClean="0">
                <a:solidFill>
                  <a:schemeClr val="bg1"/>
                </a:solidFill>
                <a:latin typeface="Avenir Heavy"/>
                <a:cs typeface="Avenir Heavy"/>
              </a:rPr>
              <a:t> </a:t>
            </a:r>
            <a:r>
              <a:rPr lang="en-US" sz="3200" dirty="0" err="1" smtClean="0">
                <a:solidFill>
                  <a:schemeClr val="bg1"/>
                </a:solidFill>
                <a:latin typeface="Avenir Heavy"/>
                <a:cs typeface="Avenir Heavy"/>
              </a:rPr>
              <a:t>AppCode</a:t>
            </a:r>
            <a:endParaRPr lang="en-US" sz="3200" dirty="0">
              <a:solidFill>
                <a:schemeClr val="bg1"/>
              </a:solidFill>
              <a:latin typeface="Avenir Heavy"/>
              <a:cs typeface="Avenir Heavy"/>
            </a:endParaRPr>
          </a:p>
        </p:txBody>
      </p:sp>
      <p:sp>
        <p:nvSpPr>
          <p:cNvPr id="40" name="TextBox 39"/>
          <p:cNvSpPr txBox="1"/>
          <p:nvPr/>
        </p:nvSpPr>
        <p:spPr>
          <a:xfrm>
            <a:off x="1524000" y="5029200"/>
            <a:ext cx="2209800" cy="584776"/>
          </a:xfrm>
          <a:prstGeom prst="rect">
            <a:avLst/>
          </a:prstGeom>
          <a:noFill/>
        </p:spPr>
        <p:txBody>
          <a:bodyPr wrap="square" rtlCol="0">
            <a:spAutoFit/>
          </a:bodyPr>
          <a:lstStyle/>
          <a:p>
            <a:pPr algn="ctr"/>
            <a:r>
              <a:rPr lang="en-US" sz="3200" dirty="0" err="1" smtClean="0">
                <a:solidFill>
                  <a:schemeClr val="bg1"/>
                </a:solidFill>
                <a:latin typeface="Avenir Heavy"/>
                <a:cs typeface="Avenir Heavy"/>
              </a:rPr>
              <a:t>Xcode</a:t>
            </a:r>
            <a:r>
              <a:rPr lang="en-US" sz="3200" dirty="0" smtClean="0">
                <a:solidFill>
                  <a:schemeClr val="bg1"/>
                </a:solidFill>
                <a:latin typeface="Avenir Heavy"/>
                <a:cs typeface="Avenir Heavy"/>
              </a:rPr>
              <a:t> 5</a:t>
            </a:r>
            <a:endParaRPr lang="en-US" sz="3200" dirty="0">
              <a:solidFill>
                <a:schemeClr val="bg1"/>
              </a:solidFill>
              <a:latin typeface="Avenir Heavy"/>
              <a:cs typeface="Avenir Heavy"/>
            </a:endParaRPr>
          </a:p>
        </p:txBody>
      </p:sp>
      <p:pic>
        <p:nvPicPr>
          <p:cNvPr id="47" name="Picture 46" descr="xcodelogowtransparen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800600"/>
            <a:ext cx="841248" cy="841248"/>
          </a:xfrm>
          <a:prstGeom prst="rect">
            <a:avLst/>
          </a:prstGeom>
          <a:effectLst/>
        </p:spPr>
      </p:pic>
      <p:pic>
        <p:nvPicPr>
          <p:cNvPr id="48" name="Picture 47" descr="appcode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4876800"/>
            <a:ext cx="841248" cy="841248"/>
          </a:xfrm>
          <a:prstGeom prst="rect">
            <a:avLst/>
          </a:prstGeom>
          <a:effectLst>
            <a:glow rad="101600">
              <a:schemeClr val="bg1">
                <a:alpha val="75000"/>
              </a:schemeClr>
            </a:glow>
          </a:effectLst>
        </p:spPr>
      </p:pic>
      <p:grpSp>
        <p:nvGrpSpPr>
          <p:cNvPr id="33" name="Group 32"/>
          <p:cNvGrpSpPr/>
          <p:nvPr/>
        </p:nvGrpSpPr>
        <p:grpSpPr>
          <a:xfrm>
            <a:off x="628650" y="1447800"/>
            <a:ext cx="8058150" cy="1219200"/>
            <a:chOff x="628650" y="2971800"/>
            <a:chExt cx="8058150" cy="1219200"/>
          </a:xfrm>
        </p:grpSpPr>
        <p:sp>
          <p:nvSpPr>
            <p:cNvPr id="34" name="TextBox 33"/>
            <p:cNvSpPr txBox="1"/>
            <p:nvPr/>
          </p:nvSpPr>
          <p:spPr>
            <a:xfrm>
              <a:off x="1485900" y="3429000"/>
              <a:ext cx="2247900" cy="584776"/>
            </a:xfrm>
            <a:prstGeom prst="rect">
              <a:avLst/>
            </a:prstGeom>
            <a:noFill/>
          </p:spPr>
          <p:txBody>
            <a:bodyPr wrap="square" rtlCol="0">
              <a:spAutoFit/>
            </a:bodyPr>
            <a:lstStyle/>
            <a:p>
              <a:r>
                <a:rPr lang="en-US" sz="3200" dirty="0" err="1" smtClean="0">
                  <a:solidFill>
                    <a:schemeClr val="bg1"/>
                  </a:solidFill>
                  <a:latin typeface="Avenir Heavy"/>
                  <a:cs typeface="Avenir Heavy"/>
                </a:rPr>
                <a:t>WebStorm</a:t>
              </a:r>
              <a:endParaRPr lang="en-US" sz="3200" dirty="0">
                <a:solidFill>
                  <a:schemeClr val="bg1"/>
                </a:solidFill>
                <a:latin typeface="Avenir Heavy"/>
                <a:cs typeface="Avenir Heavy"/>
              </a:endParaRPr>
            </a:p>
          </p:txBody>
        </p:sp>
        <p:pic>
          <p:nvPicPr>
            <p:cNvPr id="35" name="Picture 34" descr="webstor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193387"/>
              <a:ext cx="838200" cy="717637"/>
            </a:xfrm>
            <a:prstGeom prst="rect">
              <a:avLst/>
            </a:prstGeom>
            <a:effectLst>
              <a:glow rad="114300">
                <a:schemeClr val="bg1">
                  <a:alpha val="75000"/>
                </a:schemeClr>
              </a:glow>
            </a:effectLst>
          </p:spPr>
        </p:pic>
        <p:grpSp>
          <p:nvGrpSpPr>
            <p:cNvPr id="36" name="Group 35"/>
            <p:cNvGrpSpPr/>
            <p:nvPr/>
          </p:nvGrpSpPr>
          <p:grpSpPr>
            <a:xfrm>
              <a:off x="5867400" y="2971800"/>
              <a:ext cx="2819400" cy="1219200"/>
              <a:chOff x="5867400" y="1447800"/>
              <a:chExt cx="2819400" cy="1219200"/>
            </a:xfrm>
          </p:grpSpPr>
          <p:grpSp>
            <p:nvGrpSpPr>
              <p:cNvPr id="37" name="Group 36"/>
              <p:cNvGrpSpPr/>
              <p:nvPr/>
            </p:nvGrpSpPr>
            <p:grpSpPr>
              <a:xfrm>
                <a:off x="5867400" y="1447800"/>
                <a:ext cx="1943100" cy="685800"/>
                <a:chOff x="5867400" y="1371600"/>
                <a:chExt cx="1943100" cy="685800"/>
              </a:xfrm>
            </p:grpSpPr>
            <p:pic>
              <p:nvPicPr>
                <p:cNvPr id="50" name="Picture 49" descr="safari.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7400" y="1371600"/>
                  <a:ext cx="685800" cy="685800"/>
                </a:xfrm>
                <a:prstGeom prst="rect">
                  <a:avLst/>
                </a:prstGeom>
              </p:spPr>
            </p:pic>
            <p:sp>
              <p:nvSpPr>
                <p:cNvPr id="51" name="TextBox 50"/>
                <p:cNvSpPr txBox="1"/>
                <p:nvPr/>
              </p:nvSpPr>
              <p:spPr>
                <a:xfrm>
                  <a:off x="6400800" y="1396424"/>
                  <a:ext cx="14097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Safari</a:t>
                  </a:r>
                  <a:endParaRPr lang="en-US" sz="3200" dirty="0">
                    <a:solidFill>
                      <a:schemeClr val="bg1"/>
                    </a:solidFill>
                    <a:latin typeface="Avenir Heavy"/>
                    <a:cs typeface="Avenir Heavy"/>
                  </a:endParaRPr>
                </a:p>
              </p:txBody>
            </p:sp>
          </p:grpSp>
          <p:grpSp>
            <p:nvGrpSpPr>
              <p:cNvPr id="42" name="Group 41"/>
              <p:cNvGrpSpPr/>
              <p:nvPr/>
            </p:nvGrpSpPr>
            <p:grpSpPr>
              <a:xfrm>
                <a:off x="6400800" y="2053201"/>
                <a:ext cx="2286000" cy="613799"/>
                <a:chOff x="6400800" y="2057400"/>
                <a:chExt cx="2286000" cy="613799"/>
              </a:xfrm>
            </p:grpSpPr>
            <p:grpSp>
              <p:nvGrpSpPr>
                <p:cNvPr id="43" name="Group 42"/>
                <p:cNvGrpSpPr/>
                <p:nvPr/>
              </p:nvGrpSpPr>
              <p:grpSpPr>
                <a:xfrm>
                  <a:off x="6400800" y="2057400"/>
                  <a:ext cx="609600" cy="613799"/>
                  <a:chOff x="9925394" y="2057400"/>
                  <a:chExt cx="1553539" cy="1562100"/>
                </a:xfrm>
              </p:grpSpPr>
              <p:sp>
                <p:nvSpPr>
                  <p:cNvPr id="46" name="Oval 45"/>
                  <p:cNvSpPr/>
                  <p:nvPr/>
                </p:nvSpPr>
                <p:spPr>
                  <a:xfrm>
                    <a:off x="10210800" y="2362200"/>
                    <a:ext cx="996696" cy="99060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Chrome.jpeg"/>
                  <p:cNvPicPr>
                    <a:picLocks noChangeAspect="1"/>
                  </p:cNvPicPr>
                  <p:nvPr/>
                </p:nvPicPr>
                <p:blipFill rotWithShape="1">
                  <a:blip r:embed="rId7">
                    <a:extLst>
                      <a:ext uri="{BEBA8EAE-BF5A-486C-A8C5-ECC9F3942E4B}">
                        <a14:imgProps xmlns:a14="http://schemas.microsoft.com/office/drawing/2010/main">
                          <a14:imgLayer r:embed="rId8">
                            <a14:imgEffect>
                              <a14:backgroundRemoval t="3000" b="97000" l="25667" r="74000">
                                <a14:foregroundMark x1="50167" y1="52333" x2="50167" y2="52333"/>
                                <a14:foregroundMark x1="52500" y1="38333" x2="52500" y2="38333"/>
                                <a14:foregroundMark x1="52500" y1="38333" x2="52500" y2="38333"/>
                              </a14:backgroundRemoval>
                            </a14:imgEffect>
                          </a14:imgLayer>
                        </a14:imgProps>
                      </a:ext>
                      <a:ext uri="{28A0092B-C50C-407E-A947-70E740481C1C}">
                        <a14:useLocalDpi xmlns:a14="http://schemas.microsoft.com/office/drawing/2010/main" val="0"/>
                      </a:ext>
                    </a:extLst>
                  </a:blip>
                  <a:srcRect l="25011" r="25263"/>
                  <a:stretch/>
                </p:blipFill>
                <p:spPr>
                  <a:xfrm>
                    <a:off x="9925394" y="2057400"/>
                    <a:ext cx="1553539" cy="1562100"/>
                  </a:xfrm>
                  <a:prstGeom prst="rect">
                    <a:avLst/>
                  </a:prstGeom>
                </p:spPr>
              </p:pic>
            </p:grpSp>
            <p:sp>
              <p:nvSpPr>
                <p:cNvPr id="45" name="TextBox 44"/>
                <p:cNvSpPr txBox="1"/>
                <p:nvPr/>
              </p:nvSpPr>
              <p:spPr>
                <a:xfrm>
                  <a:off x="6972300" y="2057400"/>
                  <a:ext cx="17145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Chrome</a:t>
                  </a:r>
                  <a:endParaRPr lang="en-US" sz="3200" dirty="0">
                    <a:solidFill>
                      <a:schemeClr val="bg1"/>
                    </a:solidFill>
                    <a:latin typeface="Avenir Heavy"/>
                    <a:cs typeface="Avenir Heavy"/>
                  </a:endParaRPr>
                </a:p>
              </p:txBody>
            </p:sp>
          </p:grpSp>
        </p:grpSp>
      </p:grpSp>
      <p:grpSp>
        <p:nvGrpSpPr>
          <p:cNvPr id="20" name="Group 19"/>
          <p:cNvGrpSpPr/>
          <p:nvPr/>
        </p:nvGrpSpPr>
        <p:grpSpPr>
          <a:xfrm>
            <a:off x="628650" y="2971800"/>
            <a:ext cx="8058150" cy="1219200"/>
            <a:chOff x="628650" y="2971800"/>
            <a:chExt cx="8058150" cy="1219200"/>
          </a:xfrm>
        </p:grpSpPr>
        <p:sp>
          <p:nvSpPr>
            <p:cNvPr id="21" name="TextBox 20"/>
            <p:cNvSpPr txBox="1"/>
            <p:nvPr/>
          </p:nvSpPr>
          <p:spPr>
            <a:xfrm>
              <a:off x="1485900" y="3429000"/>
              <a:ext cx="4381500" cy="584776"/>
            </a:xfrm>
            <a:prstGeom prst="rect">
              <a:avLst/>
            </a:prstGeom>
            <a:noFill/>
          </p:spPr>
          <p:txBody>
            <a:bodyPr wrap="square" rtlCol="0">
              <a:spAutoFit/>
            </a:bodyPr>
            <a:lstStyle/>
            <a:p>
              <a:pPr algn="ctr"/>
              <a:r>
                <a:rPr lang="en-US" sz="3200" dirty="0" err="1" smtClean="0">
                  <a:solidFill>
                    <a:schemeClr val="bg1"/>
                  </a:solidFill>
                  <a:latin typeface="Avenir Heavy"/>
                  <a:cs typeface="Avenir Heavy"/>
                </a:rPr>
                <a:t>JetBrains</a:t>
              </a:r>
              <a:r>
                <a:rPr lang="en-US" sz="3200" dirty="0" smtClean="0">
                  <a:solidFill>
                    <a:schemeClr val="bg1"/>
                  </a:solidFill>
                  <a:latin typeface="Avenir Heavy"/>
                  <a:cs typeface="Avenir Heavy"/>
                </a:rPr>
                <a:t> </a:t>
              </a:r>
              <a:r>
                <a:rPr lang="en-US" sz="3200" dirty="0" err="1" smtClean="0">
                  <a:solidFill>
                    <a:schemeClr val="bg1"/>
                  </a:solidFill>
                  <a:latin typeface="Avenir Heavy"/>
                  <a:cs typeface="Avenir Heavy"/>
                </a:rPr>
                <a:t>WebStorm</a:t>
              </a:r>
              <a:endParaRPr lang="en-US" sz="3200" dirty="0">
                <a:solidFill>
                  <a:schemeClr val="bg1"/>
                </a:solidFill>
                <a:latin typeface="Avenir Heavy"/>
                <a:cs typeface="Avenir Heavy"/>
              </a:endParaRPr>
            </a:p>
          </p:txBody>
        </p:sp>
        <p:pic>
          <p:nvPicPr>
            <p:cNvPr id="22" name="Picture 21" descr="webstor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193387"/>
              <a:ext cx="838200" cy="717637"/>
            </a:xfrm>
            <a:prstGeom prst="rect">
              <a:avLst/>
            </a:prstGeom>
            <a:effectLst>
              <a:glow rad="114300">
                <a:schemeClr val="bg1">
                  <a:alpha val="75000"/>
                </a:schemeClr>
              </a:glow>
            </a:effectLst>
          </p:spPr>
        </p:pic>
        <p:grpSp>
          <p:nvGrpSpPr>
            <p:cNvPr id="23" name="Group 22"/>
            <p:cNvGrpSpPr/>
            <p:nvPr/>
          </p:nvGrpSpPr>
          <p:grpSpPr>
            <a:xfrm>
              <a:off x="5867400" y="2971800"/>
              <a:ext cx="2819400" cy="1219200"/>
              <a:chOff x="5867400" y="1447800"/>
              <a:chExt cx="2819400" cy="1219200"/>
            </a:xfrm>
          </p:grpSpPr>
          <p:grpSp>
            <p:nvGrpSpPr>
              <p:cNvPr id="24" name="Group 23"/>
              <p:cNvGrpSpPr/>
              <p:nvPr/>
            </p:nvGrpSpPr>
            <p:grpSpPr>
              <a:xfrm>
                <a:off x="5867400" y="1447800"/>
                <a:ext cx="1943100" cy="685800"/>
                <a:chOff x="5867400" y="1371600"/>
                <a:chExt cx="1943100" cy="685800"/>
              </a:xfrm>
            </p:grpSpPr>
            <p:pic>
              <p:nvPicPr>
                <p:cNvPr id="31" name="Picture 30" descr="safari.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7400" y="1371600"/>
                  <a:ext cx="685800" cy="685800"/>
                </a:xfrm>
                <a:prstGeom prst="rect">
                  <a:avLst/>
                </a:prstGeom>
              </p:spPr>
            </p:pic>
            <p:sp>
              <p:nvSpPr>
                <p:cNvPr id="32" name="TextBox 31"/>
                <p:cNvSpPr txBox="1"/>
                <p:nvPr/>
              </p:nvSpPr>
              <p:spPr>
                <a:xfrm>
                  <a:off x="6400800" y="1396424"/>
                  <a:ext cx="14097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Safari</a:t>
                  </a:r>
                  <a:endParaRPr lang="en-US" sz="3200" dirty="0">
                    <a:solidFill>
                      <a:schemeClr val="bg1"/>
                    </a:solidFill>
                    <a:latin typeface="Avenir Heavy"/>
                    <a:cs typeface="Avenir Heavy"/>
                  </a:endParaRPr>
                </a:p>
              </p:txBody>
            </p:sp>
          </p:grpSp>
          <p:grpSp>
            <p:nvGrpSpPr>
              <p:cNvPr id="25" name="Group 24"/>
              <p:cNvGrpSpPr/>
              <p:nvPr/>
            </p:nvGrpSpPr>
            <p:grpSpPr>
              <a:xfrm>
                <a:off x="6400800" y="2053201"/>
                <a:ext cx="2286000" cy="613799"/>
                <a:chOff x="6400800" y="2057400"/>
                <a:chExt cx="2286000" cy="613799"/>
              </a:xfrm>
            </p:grpSpPr>
            <p:grpSp>
              <p:nvGrpSpPr>
                <p:cNvPr id="26" name="Group 25"/>
                <p:cNvGrpSpPr/>
                <p:nvPr/>
              </p:nvGrpSpPr>
              <p:grpSpPr>
                <a:xfrm>
                  <a:off x="6400800" y="2057400"/>
                  <a:ext cx="609600" cy="613799"/>
                  <a:chOff x="9925394" y="2057400"/>
                  <a:chExt cx="1553539" cy="1562100"/>
                </a:xfrm>
              </p:grpSpPr>
              <p:sp>
                <p:nvSpPr>
                  <p:cNvPr id="28" name="Oval 27"/>
                  <p:cNvSpPr/>
                  <p:nvPr/>
                </p:nvSpPr>
                <p:spPr>
                  <a:xfrm>
                    <a:off x="10210800" y="2362200"/>
                    <a:ext cx="996696" cy="99060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descr="Chrome.jpeg"/>
                  <p:cNvPicPr>
                    <a:picLocks noChangeAspect="1"/>
                  </p:cNvPicPr>
                  <p:nvPr/>
                </p:nvPicPr>
                <p:blipFill rotWithShape="1">
                  <a:blip r:embed="rId7">
                    <a:extLst>
                      <a:ext uri="{BEBA8EAE-BF5A-486C-A8C5-ECC9F3942E4B}">
                        <a14:imgProps xmlns:a14="http://schemas.microsoft.com/office/drawing/2010/main">
                          <a14:imgLayer r:embed="rId8">
                            <a14:imgEffect>
                              <a14:backgroundRemoval t="3000" b="97000" l="25667" r="74000">
                                <a14:foregroundMark x1="50167" y1="52333" x2="50167" y2="52333"/>
                                <a14:foregroundMark x1="52500" y1="38333" x2="52500" y2="38333"/>
                                <a14:foregroundMark x1="52500" y1="38333" x2="52500" y2="38333"/>
                              </a14:backgroundRemoval>
                            </a14:imgEffect>
                          </a14:imgLayer>
                        </a14:imgProps>
                      </a:ext>
                      <a:ext uri="{28A0092B-C50C-407E-A947-70E740481C1C}">
                        <a14:useLocalDpi xmlns:a14="http://schemas.microsoft.com/office/drawing/2010/main" val="0"/>
                      </a:ext>
                    </a:extLst>
                  </a:blip>
                  <a:srcRect l="25011" r="25263"/>
                  <a:stretch/>
                </p:blipFill>
                <p:spPr>
                  <a:xfrm>
                    <a:off x="9925394" y="2057400"/>
                    <a:ext cx="1553539" cy="1562100"/>
                  </a:xfrm>
                  <a:prstGeom prst="rect">
                    <a:avLst/>
                  </a:prstGeom>
                </p:spPr>
              </p:pic>
            </p:grpSp>
            <p:sp>
              <p:nvSpPr>
                <p:cNvPr id="27" name="TextBox 26"/>
                <p:cNvSpPr txBox="1"/>
                <p:nvPr/>
              </p:nvSpPr>
              <p:spPr>
                <a:xfrm>
                  <a:off x="6972300" y="2057400"/>
                  <a:ext cx="17145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Chrome</a:t>
                  </a:r>
                  <a:endParaRPr lang="en-US" sz="3200" dirty="0">
                    <a:solidFill>
                      <a:schemeClr val="bg1"/>
                    </a:solidFill>
                    <a:latin typeface="Avenir Heavy"/>
                    <a:cs typeface="Avenir Heavy"/>
                  </a:endParaRPr>
                </a:p>
              </p:txBody>
            </p:sp>
          </p:grpSp>
        </p:grpSp>
      </p:grpSp>
      <p:sp>
        <p:nvSpPr>
          <p:cNvPr id="17" name="Snip Diagonal Corner Rectangle 16"/>
          <p:cNvSpPr/>
          <p:nvPr/>
        </p:nvSpPr>
        <p:spPr>
          <a:xfrm>
            <a:off x="457200" y="2895600"/>
            <a:ext cx="8229600" cy="1371600"/>
          </a:xfrm>
          <a:prstGeom prst="snip2DiagRect">
            <a:avLst/>
          </a:prstGeom>
          <a:gradFill>
            <a:gsLst>
              <a:gs pos="0">
                <a:schemeClr val="bg1">
                  <a:lumMod val="50000"/>
                  <a:alpha val="80000"/>
                </a:schemeClr>
              </a:gs>
              <a:gs pos="80000">
                <a:schemeClr val="bg1">
                  <a:lumMod val="65000"/>
                  <a:alpha val="80000"/>
                </a:schemeClr>
              </a:gs>
              <a:gs pos="100000">
                <a:schemeClr val="bg1">
                  <a:lumMod val="75000"/>
                  <a:alpha val="8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sz="3200" dirty="0">
              <a:solidFill>
                <a:schemeClr val="bg1">
                  <a:lumMod val="65000"/>
                </a:schemeClr>
              </a:solidFill>
            </a:endParaRPr>
          </a:p>
        </p:txBody>
      </p:sp>
      <p:sp>
        <p:nvSpPr>
          <p:cNvPr id="19" name="Snip Single Corner Rectangle 18"/>
          <p:cNvSpPr/>
          <p:nvPr/>
        </p:nvSpPr>
        <p:spPr>
          <a:xfrm>
            <a:off x="457200" y="4419600"/>
            <a:ext cx="8229600" cy="1371600"/>
          </a:xfrm>
          <a:prstGeom prst="snip1Rect">
            <a:avLst/>
          </a:prstGeom>
          <a:gradFill>
            <a:gsLst>
              <a:gs pos="0">
                <a:schemeClr val="bg1">
                  <a:lumMod val="50000"/>
                  <a:alpha val="80000"/>
                </a:schemeClr>
              </a:gs>
              <a:gs pos="80000">
                <a:schemeClr val="bg1">
                  <a:lumMod val="65000"/>
                  <a:alpha val="80000"/>
                </a:schemeClr>
              </a:gs>
              <a:gs pos="100000">
                <a:schemeClr val="bg1">
                  <a:lumMod val="75000"/>
                  <a:alpha val="8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5" name="Group 4"/>
          <p:cNvGrpSpPr/>
          <p:nvPr/>
        </p:nvGrpSpPr>
        <p:grpSpPr>
          <a:xfrm>
            <a:off x="3848100" y="1981200"/>
            <a:ext cx="2400300" cy="609600"/>
            <a:chOff x="3810000" y="1981200"/>
            <a:chExt cx="2400300" cy="609600"/>
          </a:xfrm>
        </p:grpSpPr>
        <p:pic>
          <p:nvPicPr>
            <p:cNvPr id="3" name="Picture 2" descr="photoshop_cc_preview.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0" y="1981200"/>
              <a:ext cx="609600" cy="609600"/>
            </a:xfrm>
            <a:prstGeom prst="rect">
              <a:avLst/>
            </a:prstGeom>
          </p:spPr>
        </p:pic>
        <p:sp>
          <p:nvSpPr>
            <p:cNvPr id="41" name="TextBox 40"/>
            <p:cNvSpPr txBox="1"/>
            <p:nvPr/>
          </p:nvSpPr>
          <p:spPr>
            <a:xfrm>
              <a:off x="4419600" y="2057400"/>
              <a:ext cx="1790700" cy="461665"/>
            </a:xfrm>
            <a:prstGeom prst="rect">
              <a:avLst/>
            </a:prstGeom>
            <a:noFill/>
          </p:spPr>
          <p:txBody>
            <a:bodyPr wrap="square" rtlCol="0">
              <a:spAutoFit/>
            </a:bodyPr>
            <a:lstStyle/>
            <a:p>
              <a:r>
                <a:rPr lang="en-US" sz="2400" dirty="0" smtClean="0">
                  <a:solidFill>
                    <a:schemeClr val="bg1"/>
                  </a:solidFill>
                  <a:latin typeface="Avenir Heavy"/>
                  <a:cs typeface="Avenir Heavy"/>
                </a:rPr>
                <a:t>Photoshop</a:t>
              </a:r>
              <a:endParaRPr lang="en-US" sz="2400" dirty="0">
                <a:solidFill>
                  <a:schemeClr val="bg1"/>
                </a:solidFill>
                <a:latin typeface="Avenir Heavy"/>
                <a:cs typeface="Avenir Heavy"/>
              </a:endParaRPr>
            </a:p>
          </p:txBody>
        </p:sp>
      </p:grpSp>
    </p:spTree>
    <p:extLst>
      <p:ext uri="{BB962C8B-B14F-4D97-AF65-F5344CB8AC3E}">
        <p14:creationId xmlns:p14="http://schemas.microsoft.com/office/powerpoint/2010/main" val="1308600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Styling</a:t>
            </a:r>
            <a:br>
              <a:rPr lang="en-US" dirty="0" smtClean="0"/>
            </a:br>
            <a:r>
              <a:rPr lang="en-US" sz="2700" dirty="0" smtClean="0"/>
              <a:t>CSS </a:t>
            </a:r>
            <a:r>
              <a:rPr lang="en-US" sz="2700" dirty="0"/>
              <a:t>and Sass/Compass</a:t>
            </a:r>
          </a:p>
        </p:txBody>
      </p:sp>
      <p:sp>
        <p:nvSpPr>
          <p:cNvPr id="3" name="Content Placeholder 2"/>
          <p:cNvSpPr>
            <a:spLocks noGrp="1"/>
          </p:cNvSpPr>
          <p:nvPr>
            <p:ph idx="1"/>
          </p:nvPr>
        </p:nvSpPr>
        <p:spPr/>
        <p:txBody>
          <a:bodyPr>
            <a:normAutofit fontScale="70000" lnSpcReduction="20000"/>
          </a:bodyPr>
          <a:lstStyle/>
          <a:p>
            <a:r>
              <a:rPr lang="en-US" dirty="0" smtClean="0"/>
              <a:t>SASS is a CSS </a:t>
            </a:r>
            <a:r>
              <a:rPr lang="en-US" dirty="0" err="1" smtClean="0"/>
              <a:t>precompiler</a:t>
            </a:r>
            <a:r>
              <a:rPr lang="en-US" dirty="0" smtClean="0"/>
              <a:t> language</a:t>
            </a:r>
          </a:p>
          <a:p>
            <a:r>
              <a:rPr lang="en-US" dirty="0" smtClean="0"/>
              <a:t>Provides many productivity and collaboration niceties</a:t>
            </a:r>
          </a:p>
          <a:p>
            <a:pPr marL="0" indent="0">
              <a:buNone/>
            </a:pPr>
            <a:endParaRPr lang="en-US" dirty="0" smtClean="0"/>
          </a:p>
          <a:p>
            <a:r>
              <a:rPr lang="en-US" dirty="0" smtClean="0"/>
              <a:t>Facilitates OO-like reuse through variables, and </a:t>
            </a:r>
            <a:r>
              <a:rPr lang="en-US" dirty="0" err="1" smtClean="0"/>
              <a:t>mixins</a:t>
            </a:r>
            <a:r>
              <a:rPr lang="en-US" dirty="0" smtClean="0"/>
              <a:t>, imports, extends</a:t>
            </a:r>
          </a:p>
          <a:p>
            <a:pPr marL="0" indent="0">
              <a:buNone/>
            </a:pPr>
            <a:endParaRPr lang="en-US" dirty="0" smtClean="0"/>
          </a:p>
          <a:p>
            <a:r>
              <a:rPr lang="en-US" dirty="0" smtClean="0"/>
              <a:t>Helper functions – </a:t>
            </a:r>
          </a:p>
          <a:p>
            <a:pPr lvl="1"/>
            <a:r>
              <a:rPr lang="en-US" dirty="0" err="1"/>
              <a:t>rgb</a:t>
            </a:r>
            <a:r>
              <a:rPr lang="en-US" dirty="0"/>
              <a:t>($red, $green, $blue) - Creates a Color from red, green, and blue values</a:t>
            </a:r>
            <a:r>
              <a:rPr lang="en-US" dirty="0" smtClean="0"/>
              <a:t>.</a:t>
            </a:r>
          </a:p>
          <a:p>
            <a:pPr lvl="1"/>
            <a:r>
              <a:rPr lang="en-US" dirty="0"/>
              <a:t>quote($string</a:t>
            </a:r>
            <a:r>
              <a:rPr lang="en-US" dirty="0" smtClean="0"/>
              <a:t>) – Adds quotes to a string.</a:t>
            </a:r>
          </a:p>
          <a:p>
            <a:pPr marL="457200" lvl="1" indent="0">
              <a:buNone/>
            </a:pPr>
            <a:endParaRPr lang="en-US" dirty="0" smtClean="0"/>
          </a:p>
          <a:p>
            <a:r>
              <a:rPr lang="en-US" dirty="0" smtClean="0"/>
              <a:t>Control Directives: @if, @for, @each, @while</a:t>
            </a:r>
          </a:p>
          <a:p>
            <a:pPr marL="0" indent="0">
              <a:buNone/>
            </a:pPr>
            <a:endParaRPr lang="en-US" dirty="0" smtClean="0"/>
          </a:p>
          <a:p>
            <a:r>
              <a:rPr lang="en-US" dirty="0" smtClean="0"/>
              <a:t>Compass is the “compiler”.  Runs from the command line.</a:t>
            </a:r>
          </a:p>
        </p:txBody>
      </p:sp>
    </p:spTree>
    <p:extLst>
      <p:ext uri="{BB962C8B-B14F-4D97-AF65-F5344CB8AC3E}">
        <p14:creationId xmlns:p14="http://schemas.microsoft.com/office/powerpoint/2010/main" val="10393278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Styling</a:t>
            </a:r>
            <a:br>
              <a:rPr lang="en-US" dirty="0" smtClean="0"/>
            </a:br>
            <a:r>
              <a:rPr lang="en-US" sz="2700" dirty="0" smtClean="0"/>
              <a:t>SASS </a:t>
            </a:r>
            <a:r>
              <a:rPr lang="en-US" sz="2700" dirty="0" err="1" smtClean="0"/>
              <a:t>mixin</a:t>
            </a:r>
            <a:r>
              <a:rPr lang="en-US" sz="2700" dirty="0" smtClean="0"/>
              <a:t> example</a:t>
            </a:r>
            <a:endParaRPr lang="en-US" sz="2700" dirty="0"/>
          </a:p>
        </p:txBody>
      </p:sp>
      <p:sp>
        <p:nvSpPr>
          <p:cNvPr id="3" name="Content Placeholder 2"/>
          <p:cNvSpPr>
            <a:spLocks noGrp="1"/>
          </p:cNvSpPr>
          <p:nvPr>
            <p:ph idx="1"/>
          </p:nvPr>
        </p:nvSpPr>
        <p:spPr/>
        <p:txBody>
          <a:bodyPr>
            <a:normAutofit fontScale="77500" lnSpcReduction="20000"/>
          </a:bodyPr>
          <a:lstStyle/>
          <a:p>
            <a:pPr marL="0" indent="0">
              <a:buNone/>
            </a:pPr>
            <a:r>
              <a:rPr lang="en-US" sz="1200" dirty="0">
                <a:latin typeface="Avenir Heavy"/>
                <a:cs typeface="Avenir Heavy"/>
              </a:rPr>
              <a:t>P</a:t>
            </a:r>
            <a:r>
              <a:rPr lang="en-US" sz="1200" dirty="0" smtClean="0">
                <a:latin typeface="Avenir Heavy"/>
                <a:cs typeface="Avenir Heavy"/>
              </a:rPr>
              <a:t>lain wrap CSS:</a:t>
            </a:r>
            <a:endParaRPr lang="en-US" sz="1200" dirty="0" smtClean="0">
              <a:latin typeface="Courier"/>
              <a:cs typeface="Courier"/>
            </a:endParaRPr>
          </a:p>
          <a:p>
            <a:pPr marL="0" indent="0">
              <a:buNone/>
            </a:pPr>
            <a:endParaRPr lang="en-US" sz="1200" dirty="0" smtClean="0">
              <a:latin typeface="Courier"/>
              <a:cs typeface="Courier"/>
            </a:endParaRPr>
          </a:p>
          <a:p>
            <a:pPr marL="0" indent="0">
              <a:buNone/>
            </a:pPr>
            <a:r>
              <a:rPr lang="en-US" sz="1200" dirty="0" smtClean="0">
                <a:latin typeface="Courier"/>
                <a:cs typeface="Courier"/>
              </a:rPr>
              <a:t>.</a:t>
            </a:r>
            <a:r>
              <a:rPr lang="en-US" sz="1200" dirty="0" err="1">
                <a:latin typeface="Courier"/>
                <a:cs typeface="Courier"/>
              </a:rPr>
              <a:t>scav</a:t>
            </a:r>
            <a:r>
              <a:rPr lang="en-US" sz="1200" dirty="0">
                <a:latin typeface="Courier"/>
                <a:cs typeface="Courier"/>
              </a:rPr>
              <a:t>-items-view {</a:t>
            </a:r>
          </a:p>
          <a:p>
            <a:pPr marL="0" indent="0">
              <a:buNone/>
            </a:pPr>
            <a:r>
              <a:rPr lang="en-US" sz="1200" dirty="0">
                <a:latin typeface="Courier"/>
                <a:cs typeface="Courier"/>
              </a:rPr>
              <a:t> </a:t>
            </a:r>
            <a:r>
              <a:rPr lang="en-US" sz="1200" dirty="0" smtClean="0">
                <a:latin typeface="Courier"/>
                <a:cs typeface="Courier"/>
              </a:rPr>
              <a:t> width</a:t>
            </a:r>
            <a:r>
              <a:rPr lang="en-US" sz="1200" dirty="0">
                <a:latin typeface="Courier"/>
                <a:cs typeface="Courier"/>
              </a:rPr>
              <a:t>: 100%</a:t>
            </a:r>
            <a:r>
              <a:rPr lang="en-US" sz="1200" dirty="0" smtClean="0">
                <a:latin typeface="Courier"/>
                <a:cs typeface="Courier"/>
              </a:rPr>
              <a:t>;</a:t>
            </a:r>
          </a:p>
          <a:p>
            <a:pPr marL="0" indent="0">
              <a:buNone/>
            </a:pPr>
            <a:r>
              <a:rPr lang="en-US" sz="1200" dirty="0">
                <a:latin typeface="Courier"/>
                <a:cs typeface="Courier"/>
              </a:rPr>
              <a:t> </a:t>
            </a:r>
            <a:r>
              <a:rPr lang="en-US" sz="1200" dirty="0" smtClean="0">
                <a:latin typeface="Courier"/>
                <a:cs typeface="Courier"/>
              </a:rPr>
              <a:t> position</a:t>
            </a:r>
            <a:r>
              <a:rPr lang="en-US" sz="1200" dirty="0">
                <a:latin typeface="Courier"/>
                <a:cs typeface="Courier"/>
              </a:rPr>
              <a:t>: relative;</a:t>
            </a:r>
          </a:p>
          <a:p>
            <a:pPr marL="0" indent="0">
              <a:buNone/>
            </a:pPr>
            <a:r>
              <a:rPr lang="en-US" sz="1200" dirty="0" smtClean="0">
                <a:latin typeface="Courier"/>
                <a:cs typeface="Courier"/>
              </a:rPr>
              <a:t>  overflow</a:t>
            </a:r>
            <a:r>
              <a:rPr lang="en-US" sz="1200" dirty="0">
                <a:latin typeface="Courier"/>
                <a:cs typeface="Courier"/>
              </a:rPr>
              <a:t>: hidden;</a:t>
            </a:r>
          </a:p>
          <a:p>
            <a:pPr marL="0" indent="0">
              <a:buNone/>
            </a:pPr>
            <a:r>
              <a:rPr lang="en-US" sz="1200" dirty="0" smtClean="0">
                <a:latin typeface="Courier"/>
                <a:cs typeface="Courier"/>
              </a:rPr>
              <a:t>  background</a:t>
            </a:r>
            <a:r>
              <a:rPr lang="en-US" sz="1200" dirty="0">
                <a:latin typeface="Courier"/>
                <a:cs typeface="Courier"/>
              </a:rPr>
              <a:t>-color: #e9e9e9;</a:t>
            </a:r>
          </a:p>
          <a:p>
            <a:pPr marL="0" indent="0">
              <a:buNone/>
            </a:pPr>
            <a:r>
              <a:rPr lang="en-US" sz="1200" dirty="0">
                <a:latin typeface="Courier"/>
                <a:cs typeface="Courier"/>
              </a:rPr>
              <a:t>}</a:t>
            </a:r>
          </a:p>
          <a:p>
            <a:pPr marL="0" indent="0">
              <a:buNone/>
            </a:pPr>
            <a:r>
              <a:rPr lang="en-US" sz="1200" dirty="0">
                <a:latin typeface="Courier"/>
                <a:cs typeface="Courier"/>
              </a:rPr>
              <a:t> </a:t>
            </a:r>
          </a:p>
          <a:p>
            <a:pPr marL="0" indent="0">
              <a:buNone/>
            </a:pPr>
            <a:r>
              <a:rPr lang="en-US" sz="1200" dirty="0">
                <a:latin typeface="Courier"/>
                <a:cs typeface="Courier"/>
              </a:rPr>
              <a:t>.</a:t>
            </a:r>
            <a:r>
              <a:rPr lang="en-US" sz="1200" dirty="0" err="1">
                <a:latin typeface="Courier"/>
                <a:cs typeface="Courier"/>
              </a:rPr>
              <a:t>scav</a:t>
            </a:r>
            <a:r>
              <a:rPr lang="en-US" sz="1200" dirty="0">
                <a:latin typeface="Courier"/>
                <a:cs typeface="Courier"/>
              </a:rPr>
              <a:t>-items-footer {</a:t>
            </a:r>
          </a:p>
          <a:p>
            <a:pPr marL="0" indent="0">
              <a:buNone/>
            </a:pPr>
            <a:r>
              <a:rPr lang="en-US" sz="1200" dirty="0" smtClean="0">
                <a:latin typeface="Courier"/>
                <a:cs typeface="Courier"/>
              </a:rPr>
              <a:t>  width</a:t>
            </a:r>
            <a:r>
              <a:rPr lang="en-US" sz="1200" dirty="0">
                <a:latin typeface="Courier"/>
                <a:cs typeface="Courier"/>
              </a:rPr>
              <a:t>: 100%;</a:t>
            </a:r>
          </a:p>
          <a:p>
            <a:pPr marL="0" indent="0">
              <a:buNone/>
            </a:pPr>
            <a:r>
              <a:rPr lang="en-US" sz="1200" dirty="0" smtClean="0">
                <a:latin typeface="Courier"/>
                <a:cs typeface="Courier"/>
              </a:rPr>
              <a:t>  position</a:t>
            </a:r>
            <a:r>
              <a:rPr lang="en-US" sz="1200" dirty="0">
                <a:latin typeface="Courier"/>
                <a:cs typeface="Courier"/>
              </a:rPr>
              <a:t>: relative;</a:t>
            </a:r>
          </a:p>
          <a:p>
            <a:pPr marL="0" indent="0">
              <a:buNone/>
            </a:pPr>
            <a:r>
              <a:rPr lang="en-US" sz="1200" dirty="0" smtClean="0">
                <a:latin typeface="Courier"/>
                <a:cs typeface="Courier"/>
              </a:rPr>
              <a:t>  overflow</a:t>
            </a:r>
            <a:r>
              <a:rPr lang="en-US" sz="1200" dirty="0">
                <a:latin typeface="Courier"/>
                <a:cs typeface="Courier"/>
              </a:rPr>
              <a:t>: hidden;</a:t>
            </a:r>
          </a:p>
          <a:p>
            <a:pPr marL="0" indent="0">
              <a:buNone/>
            </a:pPr>
            <a:r>
              <a:rPr lang="en-US" sz="1200" dirty="0" smtClean="0">
                <a:latin typeface="Courier"/>
                <a:cs typeface="Courier"/>
              </a:rPr>
              <a:t>  background</a:t>
            </a:r>
            <a:r>
              <a:rPr lang="en-US" sz="1200" dirty="0">
                <a:latin typeface="Courier"/>
                <a:cs typeface="Courier"/>
              </a:rPr>
              <a:t>-color: #</a:t>
            </a:r>
            <a:r>
              <a:rPr lang="en-US" sz="1200" dirty="0" err="1">
                <a:latin typeface="Courier"/>
                <a:cs typeface="Courier"/>
              </a:rPr>
              <a:t>ffffff</a:t>
            </a:r>
            <a:r>
              <a:rPr lang="en-US" sz="1200" dirty="0">
                <a:latin typeface="Courier"/>
                <a:cs typeface="Courier"/>
              </a:rPr>
              <a:t>;</a:t>
            </a:r>
          </a:p>
          <a:p>
            <a:pPr marL="0" indent="0">
              <a:buNone/>
            </a:pPr>
            <a:r>
              <a:rPr lang="en-US" sz="1200" dirty="0" smtClean="0">
                <a:latin typeface="Courier"/>
                <a:cs typeface="Courier"/>
              </a:rPr>
              <a:t>}</a:t>
            </a:r>
            <a:endParaRPr lang="en-US" dirty="0"/>
          </a:p>
          <a:p>
            <a:pPr marL="0" indent="0">
              <a:buNone/>
            </a:pPr>
            <a:endParaRPr lang="en-US" sz="1200" dirty="0" smtClean="0">
              <a:latin typeface="Courier"/>
              <a:cs typeface="Courier"/>
            </a:endParaRPr>
          </a:p>
          <a:p>
            <a:pPr marL="0" indent="0">
              <a:buNone/>
            </a:pPr>
            <a:r>
              <a:rPr lang="en-US" sz="1200" dirty="0" smtClean="0">
                <a:latin typeface="Avenir Heavy"/>
                <a:cs typeface="Avenir Heavy"/>
              </a:rPr>
              <a:t>Can be collapsed to</a:t>
            </a:r>
          </a:p>
          <a:p>
            <a:pPr marL="0" indent="0">
              <a:buNone/>
            </a:pPr>
            <a:endParaRPr lang="en-US" sz="1200" dirty="0" smtClean="0">
              <a:latin typeface="Avenir Heavy"/>
              <a:cs typeface="Avenir Heavy"/>
            </a:endParaRPr>
          </a:p>
          <a:p>
            <a:pPr marL="0" indent="0">
              <a:buNone/>
            </a:pPr>
            <a:r>
              <a:rPr lang="en-US" sz="1200" dirty="0" smtClean="0">
                <a:latin typeface="Courier"/>
                <a:cs typeface="Courier"/>
              </a:rPr>
              <a:t>@</a:t>
            </a:r>
            <a:r>
              <a:rPr lang="en-US" sz="1200" dirty="0" err="1" smtClean="0">
                <a:latin typeface="Courier"/>
                <a:cs typeface="Courier"/>
              </a:rPr>
              <a:t>mixin</a:t>
            </a:r>
            <a:r>
              <a:rPr lang="en-US" sz="1200" dirty="0" smtClean="0">
                <a:latin typeface="Courier"/>
                <a:cs typeface="Courier"/>
              </a:rPr>
              <a:t> </a:t>
            </a:r>
            <a:r>
              <a:rPr lang="en-US" sz="1200" dirty="0" err="1" smtClean="0">
                <a:latin typeface="Courier"/>
                <a:cs typeface="Courier"/>
              </a:rPr>
              <a:t>scav</a:t>
            </a:r>
            <a:r>
              <a:rPr lang="en-US" sz="1200" dirty="0" smtClean="0">
                <a:latin typeface="Courier"/>
                <a:cs typeface="Courier"/>
              </a:rPr>
              <a:t>-items-base($color) {</a:t>
            </a:r>
          </a:p>
          <a:p>
            <a:pPr marL="0" indent="0">
              <a:buNone/>
            </a:pPr>
            <a:r>
              <a:rPr lang="en-US" sz="1200" dirty="0" smtClean="0">
                <a:latin typeface="Courier"/>
                <a:cs typeface="Courier"/>
              </a:rPr>
              <a:t>  width</a:t>
            </a:r>
            <a:r>
              <a:rPr lang="en-US" sz="1200" dirty="0">
                <a:latin typeface="Courier"/>
                <a:cs typeface="Courier"/>
              </a:rPr>
              <a:t>: 100%;</a:t>
            </a:r>
          </a:p>
          <a:p>
            <a:pPr marL="0" indent="0">
              <a:buNone/>
            </a:pPr>
            <a:r>
              <a:rPr lang="en-US" sz="1200" dirty="0" smtClean="0">
                <a:latin typeface="Courier"/>
                <a:cs typeface="Courier"/>
              </a:rPr>
              <a:t>  position</a:t>
            </a:r>
            <a:r>
              <a:rPr lang="en-US" sz="1200" dirty="0">
                <a:latin typeface="Courier"/>
                <a:cs typeface="Courier"/>
              </a:rPr>
              <a:t>: relative;</a:t>
            </a:r>
          </a:p>
          <a:p>
            <a:pPr marL="0" indent="0">
              <a:buNone/>
            </a:pPr>
            <a:r>
              <a:rPr lang="en-US" sz="1200" dirty="0" smtClean="0">
                <a:latin typeface="Courier"/>
                <a:cs typeface="Courier"/>
              </a:rPr>
              <a:t>  overflow</a:t>
            </a:r>
            <a:r>
              <a:rPr lang="en-US" sz="1200" dirty="0">
                <a:latin typeface="Courier"/>
                <a:cs typeface="Courier"/>
              </a:rPr>
              <a:t>: hidden</a:t>
            </a:r>
            <a:r>
              <a:rPr lang="en-US" sz="1200" dirty="0" smtClean="0">
                <a:latin typeface="Courier"/>
                <a:cs typeface="Courier"/>
              </a:rPr>
              <a:t>;</a:t>
            </a:r>
          </a:p>
          <a:p>
            <a:pPr marL="0" indent="0">
              <a:buNone/>
            </a:pPr>
            <a:r>
              <a:rPr lang="en-US" sz="1200" dirty="0">
                <a:latin typeface="Courier"/>
                <a:cs typeface="Courier"/>
              </a:rPr>
              <a:t> </a:t>
            </a:r>
            <a:r>
              <a:rPr lang="en-US" sz="1200" dirty="0" smtClean="0">
                <a:latin typeface="Courier"/>
                <a:cs typeface="Courier"/>
              </a:rPr>
              <a:t> background</a:t>
            </a:r>
            <a:r>
              <a:rPr lang="en-US" sz="1200" dirty="0">
                <a:latin typeface="Courier"/>
                <a:cs typeface="Courier"/>
              </a:rPr>
              <a:t>-color: $color</a:t>
            </a:r>
            <a:r>
              <a:rPr lang="en-US" sz="1200" dirty="0" smtClean="0">
                <a:latin typeface="Courier"/>
                <a:cs typeface="Courier"/>
              </a:rPr>
              <a:t>;</a:t>
            </a:r>
            <a:r>
              <a:rPr lang="en-US" sz="1200" dirty="0">
                <a:latin typeface="Courier"/>
                <a:cs typeface="Courier"/>
              </a:rPr>
              <a:t>	</a:t>
            </a:r>
            <a:endParaRPr lang="en-US" sz="1200" dirty="0" smtClean="0">
              <a:latin typeface="Courier"/>
              <a:cs typeface="Courier"/>
            </a:endParaRPr>
          </a:p>
          <a:p>
            <a:pPr marL="0" indent="0">
              <a:buNone/>
            </a:pPr>
            <a:r>
              <a:rPr lang="en-US" sz="1200" dirty="0" smtClean="0">
                <a:latin typeface="Courier"/>
                <a:cs typeface="Courier"/>
              </a:rPr>
              <a:t>}</a:t>
            </a:r>
          </a:p>
          <a:p>
            <a:pPr marL="0" indent="0">
              <a:buNone/>
            </a:pPr>
            <a:endParaRPr lang="en-US" sz="1200" dirty="0">
              <a:latin typeface="Courier"/>
              <a:cs typeface="Courier"/>
            </a:endParaRPr>
          </a:p>
          <a:p>
            <a:pPr marL="0" indent="0">
              <a:buNone/>
            </a:pPr>
            <a:r>
              <a:rPr lang="en-US" sz="1200" dirty="0">
                <a:latin typeface="Courier"/>
                <a:cs typeface="Courier"/>
              </a:rPr>
              <a:t>.</a:t>
            </a:r>
            <a:r>
              <a:rPr lang="en-US" sz="1200" dirty="0" err="1">
                <a:latin typeface="Courier"/>
                <a:cs typeface="Courier"/>
              </a:rPr>
              <a:t>scav</a:t>
            </a:r>
            <a:r>
              <a:rPr lang="en-US" sz="1200" dirty="0">
                <a:latin typeface="Courier"/>
                <a:cs typeface="Courier"/>
              </a:rPr>
              <a:t>-items-view </a:t>
            </a:r>
            <a:r>
              <a:rPr lang="en-US" sz="1200" dirty="0" smtClean="0">
                <a:latin typeface="Courier"/>
                <a:cs typeface="Courier"/>
              </a:rPr>
              <a:t>{</a:t>
            </a:r>
          </a:p>
          <a:p>
            <a:pPr marL="0" indent="0">
              <a:buNone/>
            </a:pPr>
            <a:r>
              <a:rPr lang="en-US" sz="1200" dirty="0">
                <a:latin typeface="Courier"/>
                <a:cs typeface="Courier"/>
              </a:rPr>
              <a:t> </a:t>
            </a:r>
            <a:r>
              <a:rPr lang="en-US" sz="1200" dirty="0" smtClean="0">
                <a:latin typeface="Courier"/>
                <a:cs typeface="Courier"/>
              </a:rPr>
              <a:t> @include </a:t>
            </a:r>
            <a:r>
              <a:rPr lang="en-US" sz="1200" dirty="0" err="1">
                <a:latin typeface="Courier"/>
                <a:cs typeface="Courier"/>
              </a:rPr>
              <a:t>scav</a:t>
            </a:r>
            <a:r>
              <a:rPr lang="en-US" sz="1200" dirty="0">
                <a:latin typeface="Courier"/>
                <a:cs typeface="Courier"/>
              </a:rPr>
              <a:t>-items-</a:t>
            </a:r>
            <a:r>
              <a:rPr lang="en-US" sz="1200" dirty="0" smtClean="0">
                <a:latin typeface="Courier"/>
                <a:cs typeface="Courier"/>
              </a:rPr>
              <a:t>base(</a:t>
            </a:r>
            <a:r>
              <a:rPr lang="en-US" sz="1200" dirty="0">
                <a:latin typeface="Courier"/>
                <a:cs typeface="Courier"/>
              </a:rPr>
              <a:t>#</a:t>
            </a:r>
            <a:r>
              <a:rPr lang="en-US" sz="1200" dirty="0" smtClean="0">
                <a:latin typeface="Courier"/>
                <a:cs typeface="Courier"/>
              </a:rPr>
              <a:t>e9e9e9);</a:t>
            </a:r>
            <a:endParaRPr lang="en-US" sz="1200" dirty="0">
              <a:latin typeface="Courier"/>
              <a:cs typeface="Courier"/>
            </a:endParaRPr>
          </a:p>
          <a:p>
            <a:pPr marL="0" indent="0">
              <a:buNone/>
            </a:pPr>
            <a:r>
              <a:rPr lang="en-US" sz="1200" dirty="0" smtClean="0">
                <a:latin typeface="Courier"/>
                <a:cs typeface="Courier"/>
              </a:rPr>
              <a:t>}</a:t>
            </a:r>
            <a:endParaRPr lang="en-US" sz="1200" dirty="0">
              <a:latin typeface="Courier"/>
              <a:cs typeface="Courier"/>
            </a:endParaRPr>
          </a:p>
          <a:p>
            <a:pPr marL="0" indent="0">
              <a:buNone/>
            </a:pPr>
            <a:r>
              <a:rPr lang="en-US" sz="1200" dirty="0">
                <a:latin typeface="Courier"/>
                <a:cs typeface="Courier"/>
              </a:rPr>
              <a:t> </a:t>
            </a:r>
          </a:p>
          <a:p>
            <a:pPr marL="0" indent="0">
              <a:buNone/>
            </a:pPr>
            <a:r>
              <a:rPr lang="en-US" sz="1200" dirty="0">
                <a:latin typeface="Courier"/>
                <a:cs typeface="Courier"/>
              </a:rPr>
              <a:t>.</a:t>
            </a:r>
            <a:r>
              <a:rPr lang="en-US" sz="1200" dirty="0" err="1">
                <a:latin typeface="Courier"/>
                <a:cs typeface="Courier"/>
              </a:rPr>
              <a:t>scav</a:t>
            </a:r>
            <a:r>
              <a:rPr lang="en-US" sz="1200" dirty="0">
                <a:latin typeface="Courier"/>
                <a:cs typeface="Courier"/>
              </a:rPr>
              <a:t>-items-footer </a:t>
            </a:r>
            <a:r>
              <a:rPr lang="en-US" sz="1200" dirty="0" smtClean="0">
                <a:latin typeface="Courier"/>
                <a:cs typeface="Courier"/>
              </a:rPr>
              <a:t>{</a:t>
            </a:r>
          </a:p>
          <a:p>
            <a:pPr marL="0" indent="0">
              <a:buNone/>
            </a:pPr>
            <a:r>
              <a:rPr lang="en-US" sz="1200" dirty="0">
                <a:latin typeface="Courier"/>
                <a:cs typeface="Courier"/>
              </a:rPr>
              <a:t> </a:t>
            </a:r>
            <a:r>
              <a:rPr lang="en-US" sz="1200" dirty="0" smtClean="0">
                <a:latin typeface="Courier"/>
                <a:cs typeface="Courier"/>
              </a:rPr>
              <a:t> </a:t>
            </a:r>
            <a:r>
              <a:rPr lang="en-US" sz="1200" dirty="0">
                <a:latin typeface="Courier"/>
                <a:cs typeface="Courier"/>
              </a:rPr>
              <a:t> @include </a:t>
            </a:r>
            <a:r>
              <a:rPr lang="en-US" sz="1200" dirty="0" err="1">
                <a:latin typeface="Courier"/>
                <a:cs typeface="Courier"/>
              </a:rPr>
              <a:t>scav</a:t>
            </a:r>
            <a:r>
              <a:rPr lang="en-US" sz="1200" dirty="0">
                <a:latin typeface="Courier"/>
                <a:cs typeface="Courier"/>
              </a:rPr>
              <a:t>-items-base</a:t>
            </a:r>
            <a:r>
              <a:rPr lang="en-US" sz="1200" dirty="0" smtClean="0">
                <a:latin typeface="Courier"/>
                <a:cs typeface="Courier"/>
              </a:rPr>
              <a:t>(</a:t>
            </a:r>
            <a:r>
              <a:rPr lang="en-US" sz="1200" dirty="0">
                <a:latin typeface="Courier"/>
                <a:cs typeface="Courier"/>
              </a:rPr>
              <a:t>#</a:t>
            </a:r>
            <a:r>
              <a:rPr lang="en-US" sz="1200" dirty="0" err="1">
                <a:latin typeface="Courier"/>
                <a:cs typeface="Courier"/>
              </a:rPr>
              <a:t>ffffff</a:t>
            </a:r>
            <a:r>
              <a:rPr lang="en-US" sz="1200" dirty="0" smtClean="0">
                <a:latin typeface="Courier"/>
                <a:cs typeface="Courier"/>
              </a:rPr>
              <a:t>)</a:t>
            </a:r>
            <a:r>
              <a:rPr lang="en-US" sz="1200" dirty="0">
                <a:latin typeface="Courier"/>
                <a:cs typeface="Courier"/>
              </a:rPr>
              <a:t>;</a:t>
            </a:r>
          </a:p>
          <a:p>
            <a:pPr marL="0" indent="0">
              <a:buNone/>
            </a:pPr>
            <a:r>
              <a:rPr lang="en-US" sz="1200" dirty="0" smtClean="0">
                <a:latin typeface="Courier"/>
                <a:cs typeface="Courier"/>
              </a:rPr>
              <a:t>}</a:t>
            </a:r>
            <a:endParaRPr lang="en-US" sz="1200" dirty="0">
              <a:latin typeface="Courier"/>
              <a:cs typeface="Courier"/>
            </a:endParaRPr>
          </a:p>
          <a:p>
            <a:pPr marL="0" indent="0">
              <a:buNone/>
            </a:pPr>
            <a:endParaRPr lang="en-US" sz="1200" dirty="0" smtClean="0">
              <a:latin typeface="Courier"/>
              <a:cs typeface="Courier"/>
            </a:endParaRPr>
          </a:p>
          <a:p>
            <a:pPr marL="0" indent="0">
              <a:buNone/>
            </a:pPr>
            <a:endParaRPr lang="en-US" sz="1200" dirty="0" smtClean="0">
              <a:latin typeface="Courier"/>
              <a:cs typeface="Courier"/>
            </a:endParaRPr>
          </a:p>
          <a:p>
            <a:pPr marL="0" indent="0">
              <a:buNone/>
            </a:pPr>
            <a:endParaRPr lang="en-US" sz="1200" dirty="0">
              <a:latin typeface="Courier"/>
              <a:cs typeface="Courier"/>
            </a:endParaRPr>
          </a:p>
          <a:p>
            <a:pPr marL="0" indent="0">
              <a:buNone/>
            </a:pPr>
            <a:endParaRPr lang="en-US" sz="1200" dirty="0">
              <a:latin typeface="Courier"/>
              <a:cs typeface="Courier"/>
            </a:endParaRPr>
          </a:p>
        </p:txBody>
      </p:sp>
    </p:spTree>
    <p:extLst>
      <p:ext uri="{BB962C8B-B14F-4D97-AF65-F5344CB8AC3E}">
        <p14:creationId xmlns:p14="http://schemas.microsoft.com/office/powerpoint/2010/main" val="42226709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Styling</a:t>
            </a:r>
            <a:br>
              <a:rPr lang="en-US" dirty="0" smtClean="0"/>
            </a:br>
            <a:r>
              <a:rPr lang="en-US" sz="2700" dirty="0" smtClean="0"/>
              <a:t>SASS </a:t>
            </a:r>
            <a:r>
              <a:rPr lang="en-US" sz="2700" dirty="0" err="1" smtClean="0"/>
              <a:t>mixin</a:t>
            </a:r>
            <a:r>
              <a:rPr lang="en-US" sz="2700" dirty="0" smtClean="0"/>
              <a:t> example</a:t>
            </a:r>
            <a:endParaRPr lang="en-US" sz="2700" dirty="0"/>
          </a:p>
        </p:txBody>
      </p:sp>
      <p:sp>
        <p:nvSpPr>
          <p:cNvPr id="3" name="Content Placeholder 2"/>
          <p:cNvSpPr>
            <a:spLocks noGrp="1"/>
          </p:cNvSpPr>
          <p:nvPr>
            <p:ph idx="1"/>
          </p:nvPr>
        </p:nvSpPr>
        <p:spPr/>
        <p:txBody>
          <a:bodyPr>
            <a:normAutofit fontScale="77500" lnSpcReduction="20000"/>
          </a:bodyPr>
          <a:lstStyle/>
          <a:p>
            <a:pPr marL="0" indent="0">
              <a:buNone/>
            </a:pPr>
            <a:r>
              <a:rPr lang="en-US" sz="1200" dirty="0">
                <a:latin typeface="Avenir Heavy"/>
                <a:cs typeface="Avenir Heavy"/>
              </a:rPr>
              <a:t>P</a:t>
            </a:r>
            <a:r>
              <a:rPr lang="en-US" sz="1200" dirty="0" smtClean="0">
                <a:latin typeface="Avenir Heavy"/>
                <a:cs typeface="Avenir Heavy"/>
              </a:rPr>
              <a:t>lain wrap CSS:</a:t>
            </a:r>
            <a:endParaRPr lang="en-US" sz="1200" dirty="0" smtClean="0">
              <a:latin typeface="Courier"/>
              <a:cs typeface="Courier"/>
            </a:endParaRPr>
          </a:p>
          <a:p>
            <a:pPr marL="0" indent="0">
              <a:buNone/>
            </a:pPr>
            <a:endParaRPr lang="en-US" sz="1200" dirty="0" smtClean="0">
              <a:latin typeface="Courier"/>
              <a:cs typeface="Courier"/>
            </a:endParaRPr>
          </a:p>
          <a:p>
            <a:pPr marL="0" indent="0">
              <a:buNone/>
            </a:pPr>
            <a:r>
              <a:rPr lang="en-US" sz="1200" dirty="0" smtClean="0">
                <a:latin typeface="Courier"/>
                <a:cs typeface="Courier"/>
              </a:rPr>
              <a:t>.</a:t>
            </a:r>
            <a:r>
              <a:rPr lang="en-US" sz="1200" dirty="0" err="1">
                <a:latin typeface="Courier"/>
                <a:cs typeface="Courier"/>
              </a:rPr>
              <a:t>scav</a:t>
            </a:r>
            <a:r>
              <a:rPr lang="en-US" sz="1200" dirty="0">
                <a:latin typeface="Courier"/>
                <a:cs typeface="Courier"/>
              </a:rPr>
              <a:t>-items-view {</a:t>
            </a:r>
          </a:p>
          <a:p>
            <a:pPr marL="0" indent="0">
              <a:buNone/>
            </a:pPr>
            <a:r>
              <a:rPr lang="en-US" sz="1200" dirty="0">
                <a:latin typeface="Courier"/>
                <a:cs typeface="Courier"/>
              </a:rPr>
              <a:t> </a:t>
            </a:r>
            <a:r>
              <a:rPr lang="en-US" sz="1200" dirty="0" smtClean="0">
                <a:latin typeface="Courier"/>
                <a:cs typeface="Courier"/>
              </a:rPr>
              <a:t> width</a:t>
            </a:r>
            <a:r>
              <a:rPr lang="en-US" sz="1200" dirty="0">
                <a:latin typeface="Courier"/>
                <a:cs typeface="Courier"/>
              </a:rPr>
              <a:t>: 100%</a:t>
            </a:r>
            <a:r>
              <a:rPr lang="en-US" sz="1200" dirty="0" smtClean="0">
                <a:latin typeface="Courier"/>
                <a:cs typeface="Courier"/>
              </a:rPr>
              <a:t>;</a:t>
            </a:r>
          </a:p>
          <a:p>
            <a:pPr marL="0" indent="0">
              <a:buNone/>
            </a:pPr>
            <a:r>
              <a:rPr lang="en-US" sz="1200" dirty="0">
                <a:latin typeface="Courier"/>
                <a:cs typeface="Courier"/>
              </a:rPr>
              <a:t> </a:t>
            </a:r>
            <a:r>
              <a:rPr lang="en-US" sz="1200" dirty="0" smtClean="0">
                <a:latin typeface="Courier"/>
                <a:cs typeface="Courier"/>
              </a:rPr>
              <a:t> position</a:t>
            </a:r>
            <a:r>
              <a:rPr lang="en-US" sz="1200" dirty="0">
                <a:latin typeface="Courier"/>
                <a:cs typeface="Courier"/>
              </a:rPr>
              <a:t>: relative;</a:t>
            </a:r>
          </a:p>
          <a:p>
            <a:pPr marL="0" indent="0">
              <a:buNone/>
            </a:pPr>
            <a:r>
              <a:rPr lang="en-US" sz="1200" dirty="0" smtClean="0">
                <a:latin typeface="Courier"/>
                <a:cs typeface="Courier"/>
              </a:rPr>
              <a:t>  overflow</a:t>
            </a:r>
            <a:r>
              <a:rPr lang="en-US" sz="1200" dirty="0">
                <a:latin typeface="Courier"/>
                <a:cs typeface="Courier"/>
              </a:rPr>
              <a:t>: hidden;</a:t>
            </a:r>
          </a:p>
          <a:p>
            <a:pPr marL="0" indent="0">
              <a:buNone/>
            </a:pPr>
            <a:r>
              <a:rPr lang="en-US" sz="1200" dirty="0" smtClean="0">
                <a:latin typeface="Courier"/>
                <a:cs typeface="Courier"/>
              </a:rPr>
              <a:t>  background</a:t>
            </a:r>
            <a:r>
              <a:rPr lang="en-US" sz="1200" dirty="0">
                <a:latin typeface="Courier"/>
                <a:cs typeface="Courier"/>
              </a:rPr>
              <a:t>-color: #e9e9e9;</a:t>
            </a:r>
          </a:p>
          <a:p>
            <a:pPr marL="0" indent="0">
              <a:buNone/>
            </a:pPr>
            <a:r>
              <a:rPr lang="en-US" sz="1200" dirty="0">
                <a:latin typeface="Courier"/>
                <a:cs typeface="Courier"/>
              </a:rPr>
              <a:t>}</a:t>
            </a:r>
          </a:p>
          <a:p>
            <a:pPr marL="0" indent="0">
              <a:buNone/>
            </a:pPr>
            <a:r>
              <a:rPr lang="en-US" sz="1200" dirty="0">
                <a:latin typeface="Courier"/>
                <a:cs typeface="Courier"/>
              </a:rPr>
              <a:t> </a:t>
            </a:r>
          </a:p>
          <a:p>
            <a:pPr marL="0" indent="0">
              <a:buNone/>
            </a:pPr>
            <a:r>
              <a:rPr lang="en-US" sz="1200" dirty="0">
                <a:latin typeface="Courier"/>
                <a:cs typeface="Courier"/>
              </a:rPr>
              <a:t>.</a:t>
            </a:r>
            <a:r>
              <a:rPr lang="en-US" sz="1200" dirty="0" err="1">
                <a:latin typeface="Courier"/>
                <a:cs typeface="Courier"/>
              </a:rPr>
              <a:t>scav</a:t>
            </a:r>
            <a:r>
              <a:rPr lang="en-US" sz="1200" dirty="0">
                <a:latin typeface="Courier"/>
                <a:cs typeface="Courier"/>
              </a:rPr>
              <a:t>-items-footer {</a:t>
            </a:r>
          </a:p>
          <a:p>
            <a:pPr marL="0" indent="0">
              <a:buNone/>
            </a:pPr>
            <a:r>
              <a:rPr lang="en-US" sz="1200" dirty="0" smtClean="0">
                <a:latin typeface="Courier"/>
                <a:cs typeface="Courier"/>
              </a:rPr>
              <a:t>  width</a:t>
            </a:r>
            <a:r>
              <a:rPr lang="en-US" sz="1200" dirty="0">
                <a:latin typeface="Courier"/>
                <a:cs typeface="Courier"/>
              </a:rPr>
              <a:t>: 100%;</a:t>
            </a:r>
          </a:p>
          <a:p>
            <a:pPr marL="0" indent="0">
              <a:buNone/>
            </a:pPr>
            <a:r>
              <a:rPr lang="en-US" sz="1200" dirty="0" smtClean="0">
                <a:latin typeface="Courier"/>
                <a:cs typeface="Courier"/>
              </a:rPr>
              <a:t>  position</a:t>
            </a:r>
            <a:r>
              <a:rPr lang="en-US" sz="1200" dirty="0">
                <a:latin typeface="Courier"/>
                <a:cs typeface="Courier"/>
              </a:rPr>
              <a:t>: relative;</a:t>
            </a:r>
          </a:p>
          <a:p>
            <a:pPr marL="0" indent="0">
              <a:buNone/>
            </a:pPr>
            <a:r>
              <a:rPr lang="en-US" sz="1200" dirty="0" smtClean="0">
                <a:latin typeface="Courier"/>
                <a:cs typeface="Courier"/>
              </a:rPr>
              <a:t>  overflow</a:t>
            </a:r>
            <a:r>
              <a:rPr lang="en-US" sz="1200" dirty="0">
                <a:latin typeface="Courier"/>
                <a:cs typeface="Courier"/>
              </a:rPr>
              <a:t>: hidden;</a:t>
            </a:r>
          </a:p>
          <a:p>
            <a:pPr marL="0" indent="0">
              <a:buNone/>
            </a:pPr>
            <a:r>
              <a:rPr lang="en-US" sz="1200" dirty="0" smtClean="0">
                <a:latin typeface="Courier"/>
                <a:cs typeface="Courier"/>
              </a:rPr>
              <a:t>  background</a:t>
            </a:r>
            <a:r>
              <a:rPr lang="en-US" sz="1200" dirty="0">
                <a:latin typeface="Courier"/>
                <a:cs typeface="Courier"/>
              </a:rPr>
              <a:t>-color: #</a:t>
            </a:r>
            <a:r>
              <a:rPr lang="en-US" sz="1200" dirty="0" err="1">
                <a:latin typeface="Courier"/>
                <a:cs typeface="Courier"/>
              </a:rPr>
              <a:t>ffffff</a:t>
            </a:r>
            <a:r>
              <a:rPr lang="en-US" sz="1200" dirty="0">
                <a:latin typeface="Courier"/>
                <a:cs typeface="Courier"/>
              </a:rPr>
              <a:t>;</a:t>
            </a:r>
          </a:p>
          <a:p>
            <a:pPr marL="0" indent="0">
              <a:buNone/>
            </a:pPr>
            <a:r>
              <a:rPr lang="en-US" sz="1200" dirty="0" smtClean="0">
                <a:latin typeface="Courier"/>
                <a:cs typeface="Courier"/>
              </a:rPr>
              <a:t>}</a:t>
            </a:r>
            <a:endParaRPr lang="en-US" dirty="0"/>
          </a:p>
          <a:p>
            <a:pPr marL="0" indent="0">
              <a:buNone/>
            </a:pPr>
            <a:endParaRPr lang="en-US" sz="1200" dirty="0" smtClean="0">
              <a:latin typeface="Courier"/>
              <a:cs typeface="Courier"/>
            </a:endParaRPr>
          </a:p>
          <a:p>
            <a:pPr marL="0" indent="0">
              <a:buNone/>
            </a:pPr>
            <a:r>
              <a:rPr lang="en-US" sz="1200" dirty="0" smtClean="0">
                <a:latin typeface="Avenir Heavy"/>
                <a:cs typeface="Avenir Heavy"/>
              </a:rPr>
              <a:t>Can be collapsed to</a:t>
            </a:r>
          </a:p>
          <a:p>
            <a:pPr marL="0" indent="0">
              <a:buNone/>
            </a:pPr>
            <a:endParaRPr lang="en-US" sz="1200" dirty="0" smtClean="0">
              <a:latin typeface="Avenir Heavy"/>
              <a:cs typeface="Avenir Heavy"/>
            </a:endParaRPr>
          </a:p>
          <a:p>
            <a:pPr marL="0" indent="0">
              <a:buNone/>
            </a:pPr>
            <a:r>
              <a:rPr lang="en-US" sz="1200" dirty="0" smtClean="0">
                <a:latin typeface="Courier"/>
                <a:cs typeface="Courier"/>
              </a:rPr>
              <a:t>@</a:t>
            </a:r>
            <a:r>
              <a:rPr lang="en-US" sz="1200" dirty="0" err="1" smtClean="0">
                <a:latin typeface="Courier"/>
                <a:cs typeface="Courier"/>
              </a:rPr>
              <a:t>mixin</a:t>
            </a:r>
            <a:r>
              <a:rPr lang="en-US" sz="1200" dirty="0" smtClean="0">
                <a:latin typeface="Courier"/>
                <a:cs typeface="Courier"/>
              </a:rPr>
              <a:t> </a:t>
            </a:r>
            <a:r>
              <a:rPr lang="en-US" sz="1200" dirty="0" err="1" smtClean="0">
                <a:latin typeface="Courier"/>
                <a:cs typeface="Courier"/>
              </a:rPr>
              <a:t>scav</a:t>
            </a:r>
            <a:r>
              <a:rPr lang="en-US" sz="1200" dirty="0" smtClean="0">
                <a:latin typeface="Courier"/>
                <a:cs typeface="Courier"/>
              </a:rPr>
              <a:t>-items-base($color) {</a:t>
            </a:r>
          </a:p>
          <a:p>
            <a:pPr marL="0" indent="0">
              <a:buNone/>
            </a:pPr>
            <a:r>
              <a:rPr lang="en-US" sz="1200" dirty="0" smtClean="0">
                <a:latin typeface="Courier"/>
                <a:cs typeface="Courier"/>
              </a:rPr>
              <a:t>  width</a:t>
            </a:r>
            <a:r>
              <a:rPr lang="en-US" sz="1200" dirty="0">
                <a:latin typeface="Courier"/>
                <a:cs typeface="Courier"/>
              </a:rPr>
              <a:t>: 100%;</a:t>
            </a:r>
          </a:p>
          <a:p>
            <a:pPr marL="0" indent="0">
              <a:buNone/>
            </a:pPr>
            <a:r>
              <a:rPr lang="en-US" sz="1200" dirty="0" smtClean="0">
                <a:latin typeface="Courier"/>
                <a:cs typeface="Courier"/>
              </a:rPr>
              <a:t>  position</a:t>
            </a:r>
            <a:r>
              <a:rPr lang="en-US" sz="1200" dirty="0">
                <a:latin typeface="Courier"/>
                <a:cs typeface="Courier"/>
              </a:rPr>
              <a:t>: relative;</a:t>
            </a:r>
          </a:p>
          <a:p>
            <a:pPr marL="0" indent="0">
              <a:buNone/>
            </a:pPr>
            <a:r>
              <a:rPr lang="en-US" sz="1200" dirty="0" smtClean="0">
                <a:latin typeface="Courier"/>
                <a:cs typeface="Courier"/>
              </a:rPr>
              <a:t>  overflow</a:t>
            </a:r>
            <a:r>
              <a:rPr lang="en-US" sz="1200" dirty="0">
                <a:latin typeface="Courier"/>
                <a:cs typeface="Courier"/>
              </a:rPr>
              <a:t>: hidden</a:t>
            </a:r>
            <a:r>
              <a:rPr lang="en-US" sz="1200" dirty="0" smtClean="0">
                <a:latin typeface="Courier"/>
                <a:cs typeface="Courier"/>
              </a:rPr>
              <a:t>;</a:t>
            </a:r>
          </a:p>
          <a:p>
            <a:pPr marL="0" indent="0">
              <a:buNone/>
            </a:pPr>
            <a:r>
              <a:rPr lang="en-US" sz="1200" dirty="0">
                <a:latin typeface="Courier"/>
                <a:cs typeface="Courier"/>
              </a:rPr>
              <a:t> </a:t>
            </a:r>
            <a:r>
              <a:rPr lang="en-US" sz="1200" dirty="0" smtClean="0">
                <a:latin typeface="Courier"/>
                <a:cs typeface="Courier"/>
              </a:rPr>
              <a:t> background</a:t>
            </a:r>
            <a:r>
              <a:rPr lang="en-US" sz="1200" dirty="0">
                <a:latin typeface="Courier"/>
                <a:cs typeface="Courier"/>
              </a:rPr>
              <a:t>-color: $color</a:t>
            </a:r>
            <a:r>
              <a:rPr lang="en-US" sz="1200" dirty="0" smtClean="0">
                <a:latin typeface="Courier"/>
                <a:cs typeface="Courier"/>
              </a:rPr>
              <a:t>;</a:t>
            </a:r>
            <a:r>
              <a:rPr lang="en-US" sz="1200" dirty="0">
                <a:latin typeface="Courier"/>
                <a:cs typeface="Courier"/>
              </a:rPr>
              <a:t>	</a:t>
            </a:r>
            <a:endParaRPr lang="en-US" sz="1200" dirty="0" smtClean="0">
              <a:latin typeface="Courier"/>
              <a:cs typeface="Courier"/>
            </a:endParaRPr>
          </a:p>
          <a:p>
            <a:pPr marL="0" indent="0">
              <a:buNone/>
            </a:pPr>
            <a:r>
              <a:rPr lang="en-US" sz="1200" dirty="0" smtClean="0">
                <a:latin typeface="Courier"/>
                <a:cs typeface="Courier"/>
              </a:rPr>
              <a:t>}</a:t>
            </a:r>
          </a:p>
          <a:p>
            <a:pPr marL="0" indent="0">
              <a:buNone/>
            </a:pPr>
            <a:endParaRPr lang="en-US" sz="1200" dirty="0">
              <a:latin typeface="Courier"/>
              <a:cs typeface="Courier"/>
            </a:endParaRPr>
          </a:p>
          <a:p>
            <a:pPr marL="0" indent="0">
              <a:buNone/>
            </a:pPr>
            <a:r>
              <a:rPr lang="en-US" sz="1200" dirty="0">
                <a:latin typeface="Courier"/>
                <a:cs typeface="Courier"/>
              </a:rPr>
              <a:t>.</a:t>
            </a:r>
            <a:r>
              <a:rPr lang="en-US" sz="1200" dirty="0" err="1">
                <a:latin typeface="Courier"/>
                <a:cs typeface="Courier"/>
              </a:rPr>
              <a:t>scav</a:t>
            </a:r>
            <a:r>
              <a:rPr lang="en-US" sz="1200" dirty="0">
                <a:latin typeface="Courier"/>
                <a:cs typeface="Courier"/>
              </a:rPr>
              <a:t>-items-view </a:t>
            </a:r>
            <a:r>
              <a:rPr lang="en-US" sz="1200" dirty="0" smtClean="0">
                <a:latin typeface="Courier"/>
                <a:cs typeface="Courier"/>
              </a:rPr>
              <a:t>{</a:t>
            </a:r>
          </a:p>
          <a:p>
            <a:pPr marL="0" indent="0">
              <a:buNone/>
            </a:pPr>
            <a:r>
              <a:rPr lang="en-US" sz="1200" dirty="0">
                <a:latin typeface="Courier"/>
                <a:cs typeface="Courier"/>
              </a:rPr>
              <a:t> </a:t>
            </a:r>
            <a:r>
              <a:rPr lang="en-US" sz="1200" dirty="0" smtClean="0">
                <a:latin typeface="Courier"/>
                <a:cs typeface="Courier"/>
              </a:rPr>
              <a:t> @include </a:t>
            </a:r>
            <a:r>
              <a:rPr lang="en-US" sz="1200" dirty="0" err="1">
                <a:latin typeface="Courier"/>
                <a:cs typeface="Courier"/>
              </a:rPr>
              <a:t>scav</a:t>
            </a:r>
            <a:r>
              <a:rPr lang="en-US" sz="1200" dirty="0">
                <a:latin typeface="Courier"/>
                <a:cs typeface="Courier"/>
              </a:rPr>
              <a:t>-items-</a:t>
            </a:r>
            <a:r>
              <a:rPr lang="en-US" sz="1200" dirty="0" smtClean="0">
                <a:latin typeface="Courier"/>
                <a:cs typeface="Courier"/>
              </a:rPr>
              <a:t>base(</a:t>
            </a:r>
            <a:r>
              <a:rPr lang="en-US" sz="1200" dirty="0">
                <a:latin typeface="Courier"/>
                <a:cs typeface="Courier"/>
              </a:rPr>
              <a:t>#</a:t>
            </a:r>
            <a:r>
              <a:rPr lang="en-US" sz="1200" dirty="0" smtClean="0">
                <a:latin typeface="Courier"/>
                <a:cs typeface="Courier"/>
              </a:rPr>
              <a:t>e9e9e9);</a:t>
            </a:r>
            <a:endParaRPr lang="en-US" sz="1200" dirty="0">
              <a:latin typeface="Courier"/>
              <a:cs typeface="Courier"/>
            </a:endParaRPr>
          </a:p>
          <a:p>
            <a:pPr marL="0" indent="0">
              <a:buNone/>
            </a:pPr>
            <a:r>
              <a:rPr lang="en-US" sz="1200" dirty="0" smtClean="0">
                <a:latin typeface="Courier"/>
                <a:cs typeface="Courier"/>
              </a:rPr>
              <a:t>}</a:t>
            </a:r>
            <a:endParaRPr lang="en-US" sz="1200" dirty="0">
              <a:latin typeface="Courier"/>
              <a:cs typeface="Courier"/>
            </a:endParaRPr>
          </a:p>
          <a:p>
            <a:pPr marL="0" indent="0">
              <a:buNone/>
            </a:pPr>
            <a:r>
              <a:rPr lang="en-US" sz="1200" dirty="0">
                <a:latin typeface="Courier"/>
                <a:cs typeface="Courier"/>
              </a:rPr>
              <a:t> </a:t>
            </a:r>
          </a:p>
          <a:p>
            <a:pPr marL="0" indent="0">
              <a:buNone/>
            </a:pPr>
            <a:r>
              <a:rPr lang="en-US" sz="1200" dirty="0">
                <a:latin typeface="Courier"/>
                <a:cs typeface="Courier"/>
              </a:rPr>
              <a:t>.</a:t>
            </a:r>
            <a:r>
              <a:rPr lang="en-US" sz="1200" dirty="0" err="1">
                <a:latin typeface="Courier"/>
                <a:cs typeface="Courier"/>
              </a:rPr>
              <a:t>scav</a:t>
            </a:r>
            <a:r>
              <a:rPr lang="en-US" sz="1200" dirty="0">
                <a:latin typeface="Courier"/>
                <a:cs typeface="Courier"/>
              </a:rPr>
              <a:t>-items-footer </a:t>
            </a:r>
            <a:r>
              <a:rPr lang="en-US" sz="1200" dirty="0" smtClean="0">
                <a:latin typeface="Courier"/>
                <a:cs typeface="Courier"/>
              </a:rPr>
              <a:t>{</a:t>
            </a:r>
          </a:p>
          <a:p>
            <a:pPr marL="0" indent="0">
              <a:buNone/>
            </a:pPr>
            <a:r>
              <a:rPr lang="en-US" sz="1200" dirty="0">
                <a:latin typeface="Courier"/>
                <a:cs typeface="Courier"/>
              </a:rPr>
              <a:t> </a:t>
            </a:r>
            <a:r>
              <a:rPr lang="en-US" sz="1200" dirty="0" smtClean="0">
                <a:latin typeface="Courier"/>
                <a:cs typeface="Courier"/>
              </a:rPr>
              <a:t> </a:t>
            </a:r>
            <a:r>
              <a:rPr lang="en-US" sz="1200" dirty="0">
                <a:latin typeface="Courier"/>
                <a:cs typeface="Courier"/>
              </a:rPr>
              <a:t> @include </a:t>
            </a:r>
            <a:r>
              <a:rPr lang="en-US" sz="1200" dirty="0" err="1">
                <a:latin typeface="Courier"/>
                <a:cs typeface="Courier"/>
              </a:rPr>
              <a:t>scav</a:t>
            </a:r>
            <a:r>
              <a:rPr lang="en-US" sz="1200" dirty="0">
                <a:latin typeface="Courier"/>
                <a:cs typeface="Courier"/>
              </a:rPr>
              <a:t>-items-base</a:t>
            </a:r>
            <a:r>
              <a:rPr lang="en-US" sz="1200" dirty="0" smtClean="0">
                <a:latin typeface="Courier"/>
                <a:cs typeface="Courier"/>
              </a:rPr>
              <a:t>(</a:t>
            </a:r>
            <a:r>
              <a:rPr lang="en-US" sz="1200" dirty="0">
                <a:latin typeface="Courier"/>
                <a:cs typeface="Courier"/>
              </a:rPr>
              <a:t>#</a:t>
            </a:r>
            <a:r>
              <a:rPr lang="en-US" sz="1200" dirty="0" err="1">
                <a:latin typeface="Courier"/>
                <a:cs typeface="Courier"/>
              </a:rPr>
              <a:t>ffffff</a:t>
            </a:r>
            <a:r>
              <a:rPr lang="en-US" sz="1200" dirty="0" smtClean="0">
                <a:latin typeface="Courier"/>
                <a:cs typeface="Courier"/>
              </a:rPr>
              <a:t>)</a:t>
            </a:r>
            <a:r>
              <a:rPr lang="en-US" sz="1200" dirty="0">
                <a:latin typeface="Courier"/>
                <a:cs typeface="Courier"/>
              </a:rPr>
              <a:t>;</a:t>
            </a:r>
          </a:p>
          <a:p>
            <a:pPr marL="0" indent="0">
              <a:buNone/>
            </a:pPr>
            <a:r>
              <a:rPr lang="en-US" sz="1200" dirty="0" smtClean="0">
                <a:latin typeface="Courier"/>
                <a:cs typeface="Courier"/>
              </a:rPr>
              <a:t>}</a:t>
            </a:r>
            <a:endParaRPr lang="en-US" sz="1200" dirty="0">
              <a:latin typeface="Courier"/>
              <a:cs typeface="Courier"/>
            </a:endParaRPr>
          </a:p>
          <a:p>
            <a:pPr marL="0" indent="0">
              <a:buNone/>
            </a:pPr>
            <a:endParaRPr lang="en-US" sz="1200" dirty="0" smtClean="0">
              <a:latin typeface="Courier"/>
              <a:cs typeface="Courier"/>
            </a:endParaRPr>
          </a:p>
          <a:p>
            <a:pPr marL="0" indent="0">
              <a:buNone/>
            </a:pPr>
            <a:endParaRPr lang="en-US" sz="1200" dirty="0" smtClean="0">
              <a:latin typeface="Courier"/>
              <a:cs typeface="Courier"/>
            </a:endParaRPr>
          </a:p>
          <a:p>
            <a:pPr marL="0" indent="0">
              <a:buNone/>
            </a:pPr>
            <a:endParaRPr lang="en-US" sz="1200" dirty="0">
              <a:latin typeface="Courier"/>
              <a:cs typeface="Courier"/>
            </a:endParaRPr>
          </a:p>
          <a:p>
            <a:pPr marL="0" indent="0">
              <a:buNone/>
            </a:pPr>
            <a:endParaRPr lang="en-US" sz="1200" dirty="0">
              <a:latin typeface="Courier"/>
              <a:cs typeface="Courier"/>
            </a:endParaRPr>
          </a:p>
        </p:txBody>
      </p:sp>
    </p:spTree>
    <p:extLst>
      <p:ext uri="{BB962C8B-B14F-4D97-AF65-F5344CB8AC3E}">
        <p14:creationId xmlns:p14="http://schemas.microsoft.com/office/powerpoint/2010/main" val="34293590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Styling</a:t>
            </a:r>
            <a:br>
              <a:rPr lang="en-US" dirty="0" smtClean="0"/>
            </a:br>
            <a:r>
              <a:rPr lang="en-US" sz="2700" dirty="0" smtClean="0"/>
              <a:t>Getting </a:t>
            </a:r>
            <a:r>
              <a:rPr lang="en-US" sz="2700" dirty="0"/>
              <a:t>from wireframes </a:t>
            </a:r>
            <a:r>
              <a:rPr lang="en-US" sz="2700" dirty="0" smtClean="0"/>
              <a:t/>
            </a:r>
            <a:br>
              <a:rPr lang="en-US" sz="2700" dirty="0" smtClean="0"/>
            </a:br>
            <a:r>
              <a:rPr lang="en-US" sz="2700" dirty="0" smtClean="0"/>
              <a:t>to </a:t>
            </a:r>
            <a:r>
              <a:rPr lang="en-US" sz="2700" dirty="0"/>
              <a:t>views with Sass/Compass</a:t>
            </a:r>
          </a:p>
        </p:txBody>
      </p:sp>
      <p:sp>
        <p:nvSpPr>
          <p:cNvPr id="3" name="Content Placeholder 2"/>
          <p:cNvSpPr>
            <a:spLocks noGrp="1"/>
          </p:cNvSpPr>
          <p:nvPr>
            <p:ph idx="1"/>
          </p:nvPr>
        </p:nvSpPr>
        <p:spPr/>
        <p:txBody>
          <a:bodyPr/>
          <a:lstStyle/>
          <a:p>
            <a:r>
              <a:rPr lang="en-US" dirty="0" smtClean="0"/>
              <a:t>Let’s get to it.</a:t>
            </a:r>
            <a:endParaRPr lang="en-US" dirty="0"/>
          </a:p>
        </p:txBody>
      </p:sp>
    </p:spTree>
    <p:extLst>
      <p:ext uri="{BB962C8B-B14F-4D97-AF65-F5344CB8AC3E}">
        <p14:creationId xmlns:p14="http://schemas.microsoft.com/office/powerpoint/2010/main" val="38839263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Styling</a:t>
            </a:r>
            <a:br>
              <a:rPr lang="en-US" dirty="0" smtClean="0"/>
            </a:br>
            <a:r>
              <a:rPr lang="en-US" sz="2700" dirty="0" smtClean="0"/>
              <a:t>Getting </a:t>
            </a:r>
            <a:r>
              <a:rPr lang="en-US" sz="2700" dirty="0"/>
              <a:t>from wireframes </a:t>
            </a:r>
            <a:r>
              <a:rPr lang="en-US" sz="2700" dirty="0" smtClean="0"/>
              <a:t/>
            </a:r>
            <a:br>
              <a:rPr lang="en-US" sz="2700" dirty="0" smtClean="0"/>
            </a:br>
            <a:r>
              <a:rPr lang="en-US" sz="2700" dirty="0" smtClean="0"/>
              <a:t>to </a:t>
            </a:r>
            <a:r>
              <a:rPr lang="en-US" sz="2700" dirty="0"/>
              <a:t>views with Sass/Compass</a:t>
            </a:r>
          </a:p>
        </p:txBody>
      </p:sp>
      <p:sp>
        <p:nvSpPr>
          <p:cNvPr id="3" name="Content Placeholder 2"/>
          <p:cNvSpPr>
            <a:spLocks noGrp="1"/>
          </p:cNvSpPr>
          <p:nvPr>
            <p:ph idx="1"/>
          </p:nvPr>
        </p:nvSpPr>
        <p:spPr/>
        <p:txBody>
          <a:bodyPr/>
          <a:lstStyle/>
          <a:p>
            <a:r>
              <a:rPr lang="en-US" dirty="0" smtClean="0"/>
              <a:t>Configure </a:t>
            </a:r>
            <a:r>
              <a:rPr lang="en-US" dirty="0" err="1" smtClean="0"/>
              <a:t>WebStorm</a:t>
            </a:r>
            <a:r>
              <a:rPr lang="en-US" dirty="0" smtClean="0"/>
              <a:t> for SASS/Compass</a:t>
            </a:r>
          </a:p>
          <a:p>
            <a:pPr lvl="1"/>
            <a:r>
              <a:rPr lang="en-US" dirty="0" err="1" smtClean="0"/>
              <a:t>Webstorm</a:t>
            </a:r>
            <a:r>
              <a:rPr lang="en-US" dirty="0" smtClean="0"/>
              <a:t> &gt; Preferences (Command + ,)</a:t>
            </a:r>
          </a:p>
          <a:p>
            <a:pPr lvl="1"/>
            <a:r>
              <a:rPr lang="en-US" dirty="0" smtClean="0"/>
              <a:t>Enter “file watcher” in the search box:</a:t>
            </a:r>
            <a:endParaRPr lang="en-US" dirty="0"/>
          </a:p>
        </p:txBody>
      </p:sp>
    </p:spTree>
    <p:extLst>
      <p:ext uri="{BB962C8B-B14F-4D97-AF65-F5344CB8AC3E}">
        <p14:creationId xmlns:p14="http://schemas.microsoft.com/office/powerpoint/2010/main" val="39348800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Styling</a:t>
            </a:r>
            <a:br>
              <a:rPr lang="en-US" dirty="0" smtClean="0"/>
            </a:br>
            <a:r>
              <a:rPr lang="en-US" sz="2700" dirty="0" smtClean="0"/>
              <a:t>Getting </a:t>
            </a:r>
            <a:r>
              <a:rPr lang="en-US" sz="2700" dirty="0"/>
              <a:t>from wireframes </a:t>
            </a:r>
            <a:r>
              <a:rPr lang="en-US" sz="2700" dirty="0" smtClean="0"/>
              <a:t/>
            </a:r>
            <a:br>
              <a:rPr lang="en-US" sz="2700" dirty="0" smtClean="0"/>
            </a:br>
            <a:r>
              <a:rPr lang="en-US" sz="2700" dirty="0" smtClean="0"/>
              <a:t>to </a:t>
            </a:r>
            <a:r>
              <a:rPr lang="en-US" sz="2700" dirty="0"/>
              <a:t>views with Sass/Compass</a:t>
            </a:r>
          </a:p>
        </p:txBody>
      </p:sp>
      <p:pic>
        <p:nvPicPr>
          <p:cNvPr id="5" name="Content Placeholder 4"/>
          <p:cNvPicPr>
            <a:picLocks noGrp="1" noChangeAspect="1"/>
          </p:cNvPicPr>
          <p:nvPr>
            <p:ph idx="1"/>
          </p:nvPr>
        </p:nvPicPr>
        <p:blipFill>
          <a:blip r:embed="rId3"/>
          <a:srcRect l="-22503" r="-22503"/>
          <a:stretch>
            <a:fillRect/>
          </a:stretch>
        </p:blipFill>
        <p:spPr/>
      </p:pic>
    </p:spTree>
    <p:extLst>
      <p:ext uri="{BB962C8B-B14F-4D97-AF65-F5344CB8AC3E}">
        <p14:creationId xmlns:p14="http://schemas.microsoft.com/office/powerpoint/2010/main" val="14908319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Styling</a:t>
            </a:r>
            <a:br>
              <a:rPr lang="en-US" dirty="0" smtClean="0"/>
            </a:br>
            <a:r>
              <a:rPr lang="en-US" sz="2700" dirty="0" smtClean="0"/>
              <a:t>Getting </a:t>
            </a:r>
            <a:r>
              <a:rPr lang="en-US" sz="2700" dirty="0"/>
              <a:t>from wireframes </a:t>
            </a:r>
            <a:r>
              <a:rPr lang="en-US" sz="2700" dirty="0" smtClean="0"/>
              <a:t/>
            </a:r>
            <a:br>
              <a:rPr lang="en-US" sz="2700" dirty="0" smtClean="0"/>
            </a:br>
            <a:r>
              <a:rPr lang="en-US" sz="2700" dirty="0" smtClean="0"/>
              <a:t>to </a:t>
            </a:r>
            <a:r>
              <a:rPr lang="en-US" sz="2700" dirty="0"/>
              <a:t>views with Sass/Compass</a:t>
            </a:r>
          </a:p>
        </p:txBody>
      </p:sp>
      <p:sp>
        <p:nvSpPr>
          <p:cNvPr id="3" name="Content Placeholder 2"/>
          <p:cNvSpPr>
            <a:spLocks noGrp="1"/>
          </p:cNvSpPr>
          <p:nvPr>
            <p:ph idx="1"/>
          </p:nvPr>
        </p:nvSpPr>
        <p:spPr/>
        <p:txBody>
          <a:bodyPr/>
          <a:lstStyle/>
          <a:p>
            <a:r>
              <a:rPr lang="en-US" dirty="0" smtClean="0"/>
              <a:t>Configure </a:t>
            </a:r>
            <a:r>
              <a:rPr lang="en-US" dirty="0" err="1" smtClean="0"/>
              <a:t>WebStorm</a:t>
            </a:r>
            <a:r>
              <a:rPr lang="en-US" dirty="0" smtClean="0"/>
              <a:t> for SASS/Compass</a:t>
            </a:r>
          </a:p>
          <a:p>
            <a:pPr lvl="1"/>
            <a:r>
              <a:rPr lang="en-US" dirty="0" smtClean="0"/>
              <a:t>Click on the plus sign at the bottom left of the right-hand pane, and select “compass </a:t>
            </a:r>
            <a:r>
              <a:rPr lang="en-US" dirty="0" err="1" smtClean="0"/>
              <a:t>scss</a:t>
            </a:r>
            <a:r>
              <a:rPr lang="en-US" dirty="0" smtClean="0"/>
              <a:t>” from the context menu:</a:t>
            </a:r>
          </a:p>
        </p:txBody>
      </p:sp>
      <p:pic>
        <p:nvPicPr>
          <p:cNvPr id="4" name="Picture 3" descr="Screen Shot 2014-02-08 at 4.12.32 PM.png"/>
          <p:cNvPicPr>
            <a:picLocks noChangeAspect="1"/>
          </p:cNvPicPr>
          <p:nvPr/>
        </p:nvPicPr>
        <p:blipFill rotWithShape="1">
          <a:blip r:embed="rId3">
            <a:extLst>
              <a:ext uri="{28A0092B-C50C-407E-A947-70E740481C1C}">
                <a14:useLocalDpi xmlns:a14="http://schemas.microsoft.com/office/drawing/2010/main" val="0"/>
              </a:ext>
            </a:extLst>
          </a:blip>
          <a:srcRect b="51055"/>
          <a:stretch/>
        </p:blipFill>
        <p:spPr>
          <a:xfrm>
            <a:off x="6388100" y="3322294"/>
            <a:ext cx="2222500" cy="3002306"/>
          </a:xfrm>
          <a:prstGeom prst="rect">
            <a:avLst/>
          </a:prstGeom>
        </p:spPr>
      </p:pic>
    </p:spTree>
    <p:extLst>
      <p:ext uri="{BB962C8B-B14F-4D97-AF65-F5344CB8AC3E}">
        <p14:creationId xmlns:p14="http://schemas.microsoft.com/office/powerpoint/2010/main" val="41030337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Styling</a:t>
            </a:r>
            <a:br>
              <a:rPr lang="en-US" dirty="0" smtClean="0"/>
            </a:br>
            <a:r>
              <a:rPr lang="en-US" sz="2700" dirty="0" smtClean="0"/>
              <a:t>Getting </a:t>
            </a:r>
            <a:r>
              <a:rPr lang="en-US" sz="2700" dirty="0"/>
              <a:t>from wireframes </a:t>
            </a:r>
            <a:r>
              <a:rPr lang="en-US" sz="2700" dirty="0" smtClean="0"/>
              <a:t/>
            </a:r>
            <a:br>
              <a:rPr lang="en-US" sz="2700" dirty="0" smtClean="0"/>
            </a:br>
            <a:r>
              <a:rPr lang="en-US" sz="2700" dirty="0" smtClean="0"/>
              <a:t>to </a:t>
            </a:r>
            <a:r>
              <a:rPr lang="en-US" sz="2700" dirty="0"/>
              <a:t>views with Sass/Compass</a:t>
            </a:r>
          </a:p>
        </p:txBody>
      </p:sp>
      <p:sp>
        <p:nvSpPr>
          <p:cNvPr id="3" name="Content Placeholder 2"/>
          <p:cNvSpPr>
            <a:spLocks noGrp="1"/>
          </p:cNvSpPr>
          <p:nvPr>
            <p:ph idx="1"/>
          </p:nvPr>
        </p:nvSpPr>
        <p:spPr/>
        <p:txBody>
          <a:bodyPr>
            <a:normAutofit lnSpcReduction="10000"/>
          </a:bodyPr>
          <a:lstStyle/>
          <a:p>
            <a:r>
              <a:rPr lang="en-US" dirty="0" smtClean="0"/>
              <a:t>Configure </a:t>
            </a:r>
            <a:r>
              <a:rPr lang="en-US" dirty="0" err="1" smtClean="0"/>
              <a:t>WebStorm</a:t>
            </a:r>
            <a:r>
              <a:rPr lang="en-US" dirty="0" smtClean="0"/>
              <a:t> for SASS/Compass</a:t>
            </a:r>
          </a:p>
          <a:p>
            <a:pPr lvl="1"/>
            <a:r>
              <a:rPr lang="en-US" dirty="0" smtClean="0"/>
              <a:t>In the Edit Watcher Dialog, enter the following:</a:t>
            </a:r>
          </a:p>
          <a:p>
            <a:pPr lvl="1"/>
            <a:r>
              <a:rPr lang="en-US" dirty="0" smtClean="0"/>
              <a:t>Arguments:</a:t>
            </a:r>
          </a:p>
          <a:p>
            <a:pPr lvl="1"/>
            <a:r>
              <a:rPr lang="en-US" sz="2000" dirty="0">
                <a:latin typeface="Consolas"/>
                <a:cs typeface="Consolas"/>
              </a:rPr>
              <a:t>compile -c $</a:t>
            </a:r>
            <a:r>
              <a:rPr lang="en-US" sz="2000" dirty="0" err="1">
                <a:latin typeface="Consolas"/>
                <a:cs typeface="Consolas"/>
              </a:rPr>
              <a:t>ProjectFileDir</a:t>
            </a:r>
            <a:r>
              <a:rPr lang="en-US" sz="2000" dirty="0">
                <a:latin typeface="Consolas"/>
                <a:cs typeface="Consolas"/>
              </a:rPr>
              <a:t>$/../../compass/</a:t>
            </a:r>
            <a:r>
              <a:rPr lang="en-US" sz="2000" dirty="0" err="1">
                <a:latin typeface="Consolas"/>
                <a:cs typeface="Consolas"/>
              </a:rPr>
              <a:t>config.rb</a:t>
            </a:r>
            <a:r>
              <a:rPr lang="en-US" sz="2000" dirty="0">
                <a:latin typeface="Consolas"/>
                <a:cs typeface="Consolas"/>
              </a:rPr>
              <a:t> $</a:t>
            </a:r>
            <a:r>
              <a:rPr lang="en-US" sz="2000" dirty="0" err="1">
                <a:latin typeface="Consolas"/>
                <a:cs typeface="Consolas"/>
              </a:rPr>
              <a:t>ProjectFileDir</a:t>
            </a:r>
            <a:r>
              <a:rPr lang="en-US" sz="2000" dirty="0">
                <a:latin typeface="Consolas"/>
                <a:cs typeface="Consolas"/>
              </a:rPr>
              <a:t>$/</a:t>
            </a:r>
            <a:r>
              <a:rPr lang="en-US" sz="2000" dirty="0" err="1">
                <a:latin typeface="Consolas"/>
                <a:cs typeface="Consolas"/>
              </a:rPr>
              <a:t>scss</a:t>
            </a:r>
            <a:r>
              <a:rPr lang="en-US" sz="2000" dirty="0">
                <a:latin typeface="Consolas"/>
                <a:cs typeface="Consolas"/>
              </a:rPr>
              <a:t>/</a:t>
            </a:r>
            <a:r>
              <a:rPr lang="en-US" sz="2000" dirty="0" err="1">
                <a:latin typeface="Consolas"/>
                <a:cs typeface="Consolas"/>
              </a:rPr>
              <a:t>screen.scss</a:t>
            </a:r>
            <a:r>
              <a:rPr lang="en-US" sz="2000" dirty="0">
                <a:latin typeface="Consolas"/>
                <a:cs typeface="Consolas"/>
              </a:rPr>
              <a:t> </a:t>
            </a:r>
          </a:p>
          <a:p>
            <a:pPr lvl="1"/>
            <a:r>
              <a:rPr lang="en-US" dirty="0" smtClean="0"/>
              <a:t>Working Directory:</a:t>
            </a:r>
          </a:p>
          <a:p>
            <a:pPr lvl="1"/>
            <a:r>
              <a:rPr lang="en-US" dirty="0" smtClean="0">
                <a:latin typeface="Consolas"/>
                <a:cs typeface="Consolas"/>
              </a:rPr>
              <a:t>$</a:t>
            </a:r>
            <a:r>
              <a:rPr lang="en-US" dirty="0" err="1" smtClean="0">
                <a:latin typeface="Consolas"/>
                <a:cs typeface="Consolas"/>
              </a:rPr>
              <a:t>ProjectFileDir</a:t>
            </a:r>
            <a:r>
              <a:rPr lang="en-US" dirty="0" smtClean="0">
                <a:latin typeface="Consolas"/>
                <a:cs typeface="Consolas"/>
              </a:rPr>
              <a:t>$</a:t>
            </a:r>
          </a:p>
          <a:p>
            <a:pPr marL="457200" lvl="1" indent="0">
              <a:buNone/>
            </a:pPr>
            <a:endParaRPr lang="en-US" dirty="0" smtClean="0">
              <a:latin typeface="Consolas"/>
              <a:cs typeface="Consolas"/>
            </a:endParaRPr>
          </a:p>
          <a:p>
            <a:pPr marL="457200" lvl="1" indent="0">
              <a:buNone/>
            </a:pPr>
            <a:r>
              <a:rPr lang="en-US" dirty="0" smtClean="0"/>
              <a:t>So your dialog should look like:</a:t>
            </a:r>
          </a:p>
        </p:txBody>
      </p:sp>
    </p:spTree>
    <p:extLst>
      <p:ext uri="{BB962C8B-B14F-4D97-AF65-F5344CB8AC3E}">
        <p14:creationId xmlns:p14="http://schemas.microsoft.com/office/powerpoint/2010/main" val="22646390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Styling</a:t>
            </a:r>
            <a:br>
              <a:rPr lang="en-US" dirty="0" smtClean="0"/>
            </a:br>
            <a:r>
              <a:rPr lang="en-US" sz="2700" dirty="0" smtClean="0"/>
              <a:t>Getting </a:t>
            </a:r>
            <a:r>
              <a:rPr lang="en-US" sz="2700" dirty="0"/>
              <a:t>from wireframes </a:t>
            </a:r>
            <a:r>
              <a:rPr lang="en-US" sz="2700" dirty="0" smtClean="0"/>
              <a:t/>
            </a:r>
            <a:br>
              <a:rPr lang="en-US" sz="2700" dirty="0" smtClean="0"/>
            </a:br>
            <a:r>
              <a:rPr lang="en-US" sz="2700" dirty="0" smtClean="0"/>
              <a:t>to </a:t>
            </a:r>
            <a:r>
              <a:rPr lang="en-US" sz="2700" dirty="0"/>
              <a:t>views with Sass/Compass</a:t>
            </a:r>
          </a:p>
        </p:txBody>
      </p:sp>
      <p:pic>
        <p:nvPicPr>
          <p:cNvPr id="4" name="Content Placeholder 3"/>
          <p:cNvPicPr>
            <a:picLocks noGrp="1" noChangeAspect="1"/>
          </p:cNvPicPr>
          <p:nvPr>
            <p:ph idx="1"/>
          </p:nvPr>
        </p:nvPicPr>
        <p:blipFill>
          <a:blip r:embed="rId3"/>
          <a:srcRect l="-19080" r="-19080"/>
          <a:stretch>
            <a:fillRect/>
          </a:stretch>
        </p:blipFill>
        <p:spPr/>
      </p:pic>
    </p:spTree>
    <p:extLst>
      <p:ext uri="{BB962C8B-B14F-4D97-AF65-F5344CB8AC3E}">
        <p14:creationId xmlns:p14="http://schemas.microsoft.com/office/powerpoint/2010/main" val="38474201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Tree>
    <p:extLst>
      <p:ext uri="{BB962C8B-B14F-4D97-AF65-F5344CB8AC3E}">
        <p14:creationId xmlns:p14="http://schemas.microsoft.com/office/powerpoint/2010/main" val="9030133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 hoc OTA (over the air) deployments</a:t>
            </a:r>
            <a:endParaRPr lang="en-US" dirty="0"/>
          </a:p>
        </p:txBody>
      </p:sp>
      <p:pic>
        <p:nvPicPr>
          <p:cNvPr id="5" name="Picture 4" descr="app_deploy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609600"/>
            <a:ext cx="6400800" cy="3300413"/>
          </a:xfrm>
          <a:prstGeom prst="rect">
            <a:avLst/>
          </a:prstGeom>
        </p:spPr>
      </p:pic>
    </p:spTree>
    <p:extLst>
      <p:ext uri="{BB962C8B-B14F-4D97-AF65-F5344CB8AC3E}">
        <p14:creationId xmlns:p14="http://schemas.microsoft.com/office/powerpoint/2010/main" val="32192332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 hoc OTA deployments</a:t>
            </a:r>
            <a:endParaRPr lang="en-US" dirty="0"/>
          </a:p>
        </p:txBody>
      </p:sp>
      <p:sp>
        <p:nvSpPr>
          <p:cNvPr id="3" name="Content Placeholder 2"/>
          <p:cNvSpPr>
            <a:spLocks noGrp="1"/>
          </p:cNvSpPr>
          <p:nvPr>
            <p:ph idx="1"/>
          </p:nvPr>
        </p:nvSpPr>
        <p:spPr/>
        <p:txBody>
          <a:bodyPr/>
          <a:lstStyle/>
          <a:p>
            <a:r>
              <a:rPr lang="en-US" dirty="0" smtClean="0"/>
              <a:t>Build a .</a:t>
            </a:r>
            <a:r>
              <a:rPr lang="en-US" dirty="0" err="1" smtClean="0"/>
              <a:t>ipa</a:t>
            </a:r>
            <a:r>
              <a:rPr lang="en-US" dirty="0" smtClean="0"/>
              <a:t> Archive</a:t>
            </a:r>
          </a:p>
          <a:p>
            <a:r>
              <a:rPr lang="en-US" dirty="0" smtClean="0"/>
              <a:t>Create HTML and a manifest to download from</a:t>
            </a:r>
          </a:p>
          <a:p>
            <a:r>
              <a:rPr lang="en-US" dirty="0" smtClean="0"/>
              <a:t>Drop everything above out on a web server</a:t>
            </a:r>
            <a:endParaRPr lang="en-US" dirty="0"/>
          </a:p>
        </p:txBody>
      </p:sp>
    </p:spTree>
    <p:extLst>
      <p:ext uri="{BB962C8B-B14F-4D97-AF65-F5344CB8AC3E}">
        <p14:creationId xmlns:p14="http://schemas.microsoft.com/office/powerpoint/2010/main" val="137678161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we’re using for this lab</a:t>
            </a:r>
            <a:endParaRPr lang="en-US" dirty="0"/>
          </a:p>
        </p:txBody>
      </p:sp>
      <p:grpSp>
        <p:nvGrpSpPr>
          <p:cNvPr id="15" name="Group 14"/>
          <p:cNvGrpSpPr/>
          <p:nvPr/>
        </p:nvGrpSpPr>
        <p:grpSpPr>
          <a:xfrm>
            <a:off x="2133600" y="1249740"/>
            <a:ext cx="4648200" cy="1676400"/>
            <a:chOff x="1524000" y="1447800"/>
            <a:chExt cx="4648200" cy="1676400"/>
          </a:xfrm>
        </p:grpSpPr>
        <p:sp>
          <p:nvSpPr>
            <p:cNvPr id="40" name="TextBox 39"/>
            <p:cNvSpPr txBox="1"/>
            <p:nvPr/>
          </p:nvSpPr>
          <p:spPr>
            <a:xfrm>
              <a:off x="3200400" y="1912203"/>
              <a:ext cx="2971800" cy="830997"/>
            </a:xfrm>
            <a:prstGeom prst="rect">
              <a:avLst/>
            </a:prstGeom>
            <a:noFill/>
          </p:spPr>
          <p:txBody>
            <a:bodyPr wrap="square" rtlCol="0">
              <a:spAutoFit/>
            </a:bodyPr>
            <a:lstStyle/>
            <a:p>
              <a:r>
                <a:rPr lang="en-US" sz="4800" dirty="0" err="1" smtClean="0">
                  <a:latin typeface="Avenir Heavy"/>
                  <a:cs typeface="Avenir Heavy"/>
                </a:rPr>
                <a:t>Xcode</a:t>
              </a:r>
              <a:r>
                <a:rPr lang="en-US" sz="4800" dirty="0" smtClean="0">
                  <a:latin typeface="Avenir Heavy"/>
                  <a:cs typeface="Avenir Heavy"/>
                </a:rPr>
                <a:t> 5</a:t>
              </a:r>
              <a:endParaRPr lang="en-US" sz="4800" dirty="0">
                <a:latin typeface="Avenir Heavy"/>
                <a:cs typeface="Avenir Heavy"/>
              </a:endParaRPr>
            </a:p>
          </p:txBody>
        </p:sp>
        <p:pic>
          <p:nvPicPr>
            <p:cNvPr id="47" name="Picture 46" descr="xcodelogowtransparen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447800"/>
              <a:ext cx="1676400" cy="1676400"/>
            </a:xfrm>
            <a:prstGeom prst="rect">
              <a:avLst/>
            </a:prstGeom>
            <a:effectLst/>
          </p:spPr>
        </p:pic>
      </p:grpSp>
      <p:grpSp>
        <p:nvGrpSpPr>
          <p:cNvPr id="21" name="Group 20"/>
          <p:cNvGrpSpPr/>
          <p:nvPr/>
        </p:nvGrpSpPr>
        <p:grpSpPr>
          <a:xfrm>
            <a:off x="2133600" y="2971800"/>
            <a:ext cx="4648200" cy="1676400"/>
            <a:chOff x="2286000" y="3352800"/>
            <a:chExt cx="4648200" cy="1676400"/>
          </a:xfrm>
        </p:grpSpPr>
        <p:pic>
          <p:nvPicPr>
            <p:cNvPr id="20" name="Picture 19" descr="textmate-logo c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3352800"/>
              <a:ext cx="1676400" cy="1676400"/>
            </a:xfrm>
            <a:prstGeom prst="rect">
              <a:avLst/>
            </a:prstGeom>
          </p:spPr>
        </p:pic>
        <p:sp>
          <p:nvSpPr>
            <p:cNvPr id="42" name="TextBox 41"/>
            <p:cNvSpPr txBox="1"/>
            <p:nvPr/>
          </p:nvSpPr>
          <p:spPr>
            <a:xfrm>
              <a:off x="3962400" y="3741003"/>
              <a:ext cx="2971800" cy="830997"/>
            </a:xfrm>
            <a:prstGeom prst="rect">
              <a:avLst/>
            </a:prstGeom>
            <a:noFill/>
          </p:spPr>
          <p:txBody>
            <a:bodyPr wrap="square" rtlCol="0">
              <a:spAutoFit/>
            </a:bodyPr>
            <a:lstStyle/>
            <a:p>
              <a:r>
                <a:rPr lang="en-US" sz="4800" dirty="0" err="1" smtClean="0">
                  <a:latin typeface="Avenir Heavy"/>
                  <a:cs typeface="Avenir Heavy"/>
                </a:rPr>
                <a:t>TextMate</a:t>
              </a:r>
              <a:endParaRPr lang="en-US" sz="4800" dirty="0">
                <a:latin typeface="Avenir Heavy"/>
                <a:cs typeface="Avenir Heavy"/>
              </a:endParaRPr>
            </a:p>
          </p:txBody>
        </p:sp>
      </p:grpSp>
      <p:grpSp>
        <p:nvGrpSpPr>
          <p:cNvPr id="23" name="Group 22"/>
          <p:cNvGrpSpPr/>
          <p:nvPr/>
        </p:nvGrpSpPr>
        <p:grpSpPr>
          <a:xfrm>
            <a:off x="1676400" y="4907340"/>
            <a:ext cx="5562600" cy="1569660"/>
            <a:chOff x="2362200" y="5029200"/>
            <a:chExt cx="5562600" cy="1569660"/>
          </a:xfrm>
        </p:grpSpPr>
        <p:pic>
          <p:nvPicPr>
            <p:cNvPr id="22" name="Picture 21" descr="nav_m_osx_lion_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5029200"/>
              <a:ext cx="1524000" cy="1524000"/>
            </a:xfrm>
            <a:prstGeom prst="rect">
              <a:avLst/>
            </a:prstGeom>
          </p:spPr>
        </p:pic>
        <p:sp>
          <p:nvSpPr>
            <p:cNvPr id="43" name="TextBox 42"/>
            <p:cNvSpPr txBox="1"/>
            <p:nvPr/>
          </p:nvSpPr>
          <p:spPr>
            <a:xfrm>
              <a:off x="3962400" y="5029200"/>
              <a:ext cx="3962400" cy="1569660"/>
            </a:xfrm>
            <a:prstGeom prst="rect">
              <a:avLst/>
            </a:prstGeom>
            <a:noFill/>
          </p:spPr>
          <p:txBody>
            <a:bodyPr wrap="square" rtlCol="0">
              <a:spAutoFit/>
            </a:bodyPr>
            <a:lstStyle/>
            <a:p>
              <a:r>
                <a:rPr lang="en-US" sz="4800" dirty="0" smtClean="0">
                  <a:latin typeface="Avenir Heavy"/>
                  <a:cs typeface="Avenir Heavy"/>
                </a:rPr>
                <a:t>OSX Server’s Web Server</a:t>
              </a:r>
              <a:endParaRPr lang="en-US" sz="4800" dirty="0">
                <a:latin typeface="Avenir Heavy"/>
                <a:cs typeface="Avenir Heavy"/>
              </a:endParaRPr>
            </a:p>
          </p:txBody>
        </p:sp>
      </p:grpSp>
    </p:spTree>
    <p:extLst>
      <p:ext uri="{BB962C8B-B14F-4D97-AF65-F5344CB8AC3E}">
        <p14:creationId xmlns:p14="http://schemas.microsoft.com/office/powerpoint/2010/main" val="38122155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 hoc OTA deployments</a:t>
            </a:r>
            <a:endParaRPr lang="en-US" dirty="0"/>
          </a:p>
        </p:txBody>
      </p:sp>
      <p:sp>
        <p:nvSpPr>
          <p:cNvPr id="3" name="Content Placeholder 2"/>
          <p:cNvSpPr>
            <a:spLocks noGrp="1"/>
          </p:cNvSpPr>
          <p:nvPr>
            <p:ph idx="1"/>
          </p:nvPr>
        </p:nvSpPr>
        <p:spPr/>
        <p:txBody>
          <a:bodyPr/>
          <a:lstStyle/>
          <a:p>
            <a:pPr marL="0" indent="0">
              <a:buNone/>
            </a:pPr>
            <a:r>
              <a:rPr lang="en-US" dirty="0" smtClean="0"/>
              <a:t>Let’s do it!</a:t>
            </a:r>
            <a:endParaRPr lang="en-US" dirty="0"/>
          </a:p>
        </p:txBody>
      </p:sp>
    </p:spTree>
    <p:extLst>
      <p:ext uri="{BB962C8B-B14F-4D97-AF65-F5344CB8AC3E}">
        <p14:creationId xmlns:p14="http://schemas.microsoft.com/office/powerpoint/2010/main" val="365431054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a:t>
            </a:r>
            <a:r>
              <a:rPr lang="en-US" dirty="0" err="1" smtClean="0"/>
              <a:t>javascript</a:t>
            </a:r>
            <a:endParaRPr lang="en-US" dirty="0"/>
          </a:p>
        </p:txBody>
      </p:sp>
      <p:pic>
        <p:nvPicPr>
          <p:cNvPr id="4" name="Picture 3" descr="apollo13mo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7772399" cy="4201297"/>
          </a:xfrm>
          <a:prstGeom prst="rect">
            <a:avLst/>
          </a:prstGeom>
        </p:spPr>
      </p:pic>
    </p:spTree>
    <p:extLst>
      <p:ext uri="{BB962C8B-B14F-4D97-AF65-F5344CB8AC3E}">
        <p14:creationId xmlns:p14="http://schemas.microsoft.com/office/powerpoint/2010/main" val="23298616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a:t>
            </a:r>
            <a:r>
              <a:rPr lang="en-US" dirty="0" smtClean="0"/>
              <a:t> unit testing</a:t>
            </a:r>
            <a:endParaRPr lang="en-US" dirty="0"/>
          </a:p>
        </p:txBody>
      </p:sp>
      <p:sp>
        <p:nvSpPr>
          <p:cNvPr id="3" name="Content Placeholder 2"/>
          <p:cNvSpPr>
            <a:spLocks noGrp="1"/>
          </p:cNvSpPr>
          <p:nvPr>
            <p:ph idx="1"/>
          </p:nvPr>
        </p:nvSpPr>
        <p:spPr/>
        <p:txBody>
          <a:bodyPr/>
          <a:lstStyle/>
          <a:p>
            <a:r>
              <a:rPr lang="en-US" dirty="0" smtClean="0"/>
              <a:t>Jasmine</a:t>
            </a:r>
          </a:p>
          <a:p>
            <a:r>
              <a:rPr lang="en-US" dirty="0" smtClean="0"/>
              <a:t>The problem: </a:t>
            </a:r>
            <a:r>
              <a:rPr lang="en-US" dirty="0" err="1" smtClean="0"/>
              <a:t>Require.js</a:t>
            </a:r>
            <a:r>
              <a:rPr lang="en-US" dirty="0" smtClean="0"/>
              <a:t>.</a:t>
            </a:r>
          </a:p>
          <a:p>
            <a:r>
              <a:rPr lang="en-US" dirty="0" smtClean="0"/>
              <a:t>The solution: Big Doggie </a:t>
            </a:r>
            <a:r>
              <a:rPr lang="en-US" dirty="0" err="1" smtClean="0"/>
              <a:t>Dogg</a:t>
            </a:r>
            <a:r>
              <a:rPr lang="en-US" dirty="0" smtClean="0"/>
              <a:t> Re-Director</a:t>
            </a:r>
          </a:p>
          <a:p>
            <a:r>
              <a:rPr lang="en-US" dirty="0" smtClean="0"/>
              <a:t>Mocking: Jasmine Spies and </a:t>
            </a:r>
            <a:r>
              <a:rPr lang="en-US" dirty="0" err="1" smtClean="0"/>
              <a:t>Sinon.js</a:t>
            </a:r>
            <a:endParaRPr lang="en-US" dirty="0" smtClean="0"/>
          </a:p>
          <a:p>
            <a:r>
              <a:rPr lang="en-US" dirty="0" smtClean="0"/>
              <a:t>Karma Test Runner</a:t>
            </a:r>
            <a:endParaRPr lang="en-US" dirty="0"/>
          </a:p>
        </p:txBody>
      </p:sp>
    </p:spTree>
    <p:extLst>
      <p:ext uri="{BB962C8B-B14F-4D97-AF65-F5344CB8AC3E}">
        <p14:creationId xmlns:p14="http://schemas.microsoft.com/office/powerpoint/2010/main" val="38718346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imax Heavy-Duty Glasswar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7824" y="76200"/>
            <a:ext cx="4379976" cy="5513832"/>
          </a:xfrm>
          <a:prstGeom prst="rect">
            <a:avLst/>
          </a:prstGeom>
          <a:ln>
            <a:noFill/>
          </a:ln>
          <a:effectLst>
            <a:softEdge rad="266700"/>
          </a:effectLst>
        </p:spPr>
      </p:pic>
      <p:sp>
        <p:nvSpPr>
          <p:cNvPr id="2" name="Title 1"/>
          <p:cNvSpPr>
            <a:spLocks noGrp="1"/>
          </p:cNvSpPr>
          <p:nvPr>
            <p:ph type="title"/>
          </p:nvPr>
        </p:nvSpPr>
        <p:spPr/>
        <p:txBody>
          <a:bodyPr/>
          <a:lstStyle/>
          <a:p>
            <a:r>
              <a:rPr lang="en-US" dirty="0" smtClean="0"/>
              <a:t>Lab: unit testing</a:t>
            </a:r>
            <a:endParaRPr lang="en-US" dirty="0"/>
          </a:p>
        </p:txBody>
      </p:sp>
    </p:spTree>
    <p:extLst>
      <p:ext uri="{BB962C8B-B14F-4D97-AF65-F5344CB8AC3E}">
        <p14:creationId xmlns:p14="http://schemas.microsoft.com/office/powerpoint/2010/main" val="37116493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unit test lab will focus on:</a:t>
            </a:r>
            <a:endParaRPr lang="en-US" dirty="0"/>
          </a:p>
        </p:txBody>
      </p:sp>
      <p:sp>
        <p:nvSpPr>
          <p:cNvPr id="4" name="Snip Diagonal Corner Rectangle 3"/>
          <p:cNvSpPr/>
          <p:nvPr/>
        </p:nvSpPr>
        <p:spPr>
          <a:xfrm>
            <a:off x="457200" y="1371600"/>
            <a:ext cx="8229600" cy="1371600"/>
          </a:xfrm>
          <a:prstGeom prst="snip2DiagRect">
            <a:avLst/>
          </a:prstGeom>
          <a:ln/>
        </p:spPr>
        <p:style>
          <a:lnRef idx="1">
            <a:schemeClr val="accent1"/>
          </a:lnRef>
          <a:fillRef idx="3">
            <a:schemeClr val="accent1"/>
          </a:fillRef>
          <a:effectRef idx="2">
            <a:schemeClr val="accent1"/>
          </a:effectRef>
          <a:fontRef idx="minor">
            <a:schemeClr val="lt1"/>
          </a:fontRef>
        </p:style>
        <p:txBody>
          <a:bodyPr/>
          <a:lstStyle/>
          <a:p>
            <a:endParaRPr lang="en-US" sz="3200" dirty="0"/>
          </a:p>
        </p:txBody>
      </p:sp>
      <p:sp>
        <p:nvSpPr>
          <p:cNvPr id="6" name="Snip Diagonal Corner Rectangle 5"/>
          <p:cNvSpPr/>
          <p:nvPr/>
        </p:nvSpPr>
        <p:spPr>
          <a:xfrm>
            <a:off x="457200" y="2895600"/>
            <a:ext cx="8229600" cy="1371600"/>
          </a:xfrm>
          <a:prstGeom prst="snip2DiagRect">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loud 7"/>
          <p:cNvSpPr/>
          <p:nvPr/>
        </p:nvSpPr>
        <p:spPr>
          <a:xfrm>
            <a:off x="1866900" y="5943600"/>
            <a:ext cx="5410200" cy="762000"/>
          </a:xfrm>
          <a:prstGeom prst="cloud">
            <a:avLst/>
          </a:prstGeom>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nip Single Corner Rectangle 11"/>
          <p:cNvSpPr/>
          <p:nvPr/>
        </p:nvSpPr>
        <p:spPr>
          <a:xfrm>
            <a:off x="457200" y="4419600"/>
            <a:ext cx="8229600" cy="1371600"/>
          </a:xfrm>
          <a:prstGeom prst="snip1Rect">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extBox 12"/>
          <p:cNvSpPr txBox="1"/>
          <p:nvPr/>
        </p:nvSpPr>
        <p:spPr>
          <a:xfrm>
            <a:off x="2857500" y="1371600"/>
            <a:ext cx="3429000" cy="584776"/>
          </a:xfrm>
          <a:prstGeom prst="rect">
            <a:avLst/>
          </a:prstGeom>
          <a:noFill/>
        </p:spPr>
        <p:txBody>
          <a:bodyPr wrap="square" rtlCol="0">
            <a:spAutoFit/>
          </a:bodyPr>
          <a:lstStyle/>
          <a:p>
            <a:pPr algn="ctr"/>
            <a:r>
              <a:rPr lang="en-US" sz="3200" dirty="0" smtClean="0">
                <a:solidFill>
                  <a:schemeClr val="accent3">
                    <a:lumMod val="40000"/>
                    <a:lumOff val="60000"/>
                  </a:schemeClr>
                </a:solidFill>
                <a:latin typeface="Avenir Heavy"/>
                <a:cs typeface="Avenir Heavy"/>
              </a:rPr>
              <a:t>HTML / CSS</a:t>
            </a:r>
            <a:endParaRPr lang="en-US" sz="3200" dirty="0">
              <a:solidFill>
                <a:schemeClr val="accent3">
                  <a:lumMod val="40000"/>
                  <a:lumOff val="60000"/>
                </a:schemeClr>
              </a:solidFill>
              <a:latin typeface="Avenir Heavy"/>
              <a:cs typeface="Avenir Heavy"/>
            </a:endParaRPr>
          </a:p>
        </p:txBody>
      </p:sp>
      <p:sp>
        <p:nvSpPr>
          <p:cNvPr id="15" name="TextBox 14"/>
          <p:cNvSpPr txBox="1"/>
          <p:nvPr/>
        </p:nvSpPr>
        <p:spPr>
          <a:xfrm>
            <a:off x="685800" y="2057400"/>
            <a:ext cx="17526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HTML5</a:t>
            </a:r>
            <a:endParaRPr lang="en-US" sz="3200" dirty="0">
              <a:solidFill>
                <a:schemeClr val="bg1"/>
              </a:solidFill>
              <a:latin typeface="Avenir Heavy"/>
              <a:cs typeface="Avenir Heavy"/>
            </a:endParaRPr>
          </a:p>
        </p:txBody>
      </p:sp>
      <p:sp>
        <p:nvSpPr>
          <p:cNvPr id="16" name="TextBox 15"/>
          <p:cNvSpPr txBox="1"/>
          <p:nvPr/>
        </p:nvSpPr>
        <p:spPr>
          <a:xfrm>
            <a:off x="2705100" y="2057400"/>
            <a:ext cx="37338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SASS / COMPASS</a:t>
            </a:r>
            <a:endParaRPr lang="en-US" sz="3200" dirty="0">
              <a:solidFill>
                <a:schemeClr val="bg1"/>
              </a:solidFill>
              <a:latin typeface="Avenir Heavy"/>
              <a:cs typeface="Avenir Heavy"/>
            </a:endParaRPr>
          </a:p>
        </p:txBody>
      </p:sp>
      <p:sp>
        <p:nvSpPr>
          <p:cNvPr id="17" name="TextBox 16"/>
          <p:cNvSpPr txBox="1"/>
          <p:nvPr/>
        </p:nvSpPr>
        <p:spPr>
          <a:xfrm>
            <a:off x="6324600" y="2057400"/>
            <a:ext cx="22860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LIVE EDIT</a:t>
            </a:r>
            <a:endParaRPr lang="en-US" sz="3200" dirty="0">
              <a:solidFill>
                <a:schemeClr val="bg1"/>
              </a:solidFill>
              <a:latin typeface="Avenir Heavy"/>
              <a:cs typeface="Avenir Heavy"/>
            </a:endParaRPr>
          </a:p>
        </p:txBody>
      </p:sp>
      <p:sp>
        <p:nvSpPr>
          <p:cNvPr id="18" name="TextBox 17"/>
          <p:cNvSpPr txBox="1"/>
          <p:nvPr/>
        </p:nvSpPr>
        <p:spPr>
          <a:xfrm>
            <a:off x="2819400" y="2819400"/>
            <a:ext cx="3429000" cy="584776"/>
          </a:xfrm>
          <a:prstGeom prst="rect">
            <a:avLst/>
          </a:prstGeom>
          <a:noFill/>
        </p:spPr>
        <p:txBody>
          <a:bodyPr wrap="square" rtlCol="0">
            <a:spAutoFit/>
          </a:bodyPr>
          <a:lstStyle/>
          <a:p>
            <a:pPr algn="ctr"/>
            <a:r>
              <a:rPr lang="en-US" sz="3200" dirty="0" smtClean="0">
                <a:solidFill>
                  <a:srgbClr val="D7E4BD"/>
                </a:solidFill>
                <a:latin typeface="Avenir Heavy"/>
                <a:cs typeface="Avenir Heavy"/>
              </a:rPr>
              <a:t>JAVASCRIPT</a:t>
            </a:r>
            <a:endParaRPr lang="en-US" sz="3200" dirty="0">
              <a:solidFill>
                <a:srgbClr val="D7E4BD"/>
              </a:solidFill>
              <a:latin typeface="Avenir Heavy"/>
              <a:cs typeface="Avenir Heavy"/>
            </a:endParaRPr>
          </a:p>
        </p:txBody>
      </p:sp>
      <p:sp>
        <p:nvSpPr>
          <p:cNvPr id="19" name="TextBox 18"/>
          <p:cNvSpPr txBox="1"/>
          <p:nvPr/>
        </p:nvSpPr>
        <p:spPr>
          <a:xfrm>
            <a:off x="647700" y="3581400"/>
            <a:ext cx="19431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JQUERY</a:t>
            </a:r>
            <a:endParaRPr lang="en-US" sz="3200" dirty="0">
              <a:solidFill>
                <a:schemeClr val="bg1"/>
              </a:solidFill>
              <a:latin typeface="Avenir Heavy"/>
              <a:cs typeface="Avenir Heavy"/>
            </a:endParaRPr>
          </a:p>
        </p:txBody>
      </p:sp>
      <p:sp>
        <p:nvSpPr>
          <p:cNvPr id="20" name="TextBox 19"/>
          <p:cNvSpPr txBox="1"/>
          <p:nvPr/>
        </p:nvSpPr>
        <p:spPr>
          <a:xfrm>
            <a:off x="2438400" y="3360003"/>
            <a:ext cx="3733800" cy="830997"/>
          </a:xfrm>
          <a:prstGeom prst="rect">
            <a:avLst/>
          </a:prstGeom>
          <a:noFill/>
        </p:spPr>
        <p:txBody>
          <a:bodyPr wrap="square" rtlCol="0">
            <a:spAutoFit/>
          </a:bodyPr>
          <a:lstStyle/>
          <a:p>
            <a:pPr algn="ctr"/>
            <a:r>
              <a:rPr lang="en-US" sz="2400" dirty="0" smtClean="0">
                <a:solidFill>
                  <a:schemeClr val="bg1"/>
                </a:solidFill>
                <a:latin typeface="Avenir Heavy"/>
                <a:cs typeface="Avenir Heavy"/>
              </a:rPr>
              <a:t>BACKBONE / UNDERSCORE</a:t>
            </a:r>
            <a:endParaRPr lang="en-US" sz="2400" dirty="0">
              <a:solidFill>
                <a:schemeClr val="bg1"/>
              </a:solidFill>
              <a:latin typeface="Avenir Heavy"/>
              <a:cs typeface="Avenir Heavy"/>
            </a:endParaRPr>
          </a:p>
        </p:txBody>
      </p:sp>
      <p:sp>
        <p:nvSpPr>
          <p:cNvPr id="23" name="TextBox 22"/>
          <p:cNvSpPr txBox="1"/>
          <p:nvPr/>
        </p:nvSpPr>
        <p:spPr>
          <a:xfrm>
            <a:off x="304800" y="3048000"/>
            <a:ext cx="2438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REQUIREJS</a:t>
            </a:r>
            <a:endParaRPr lang="en-US" sz="2800" dirty="0">
              <a:solidFill>
                <a:schemeClr val="bg1"/>
              </a:solidFill>
              <a:latin typeface="Avenir Heavy"/>
              <a:cs typeface="Avenir Heavy"/>
            </a:endParaRPr>
          </a:p>
        </p:txBody>
      </p:sp>
      <p:sp>
        <p:nvSpPr>
          <p:cNvPr id="24" name="TextBox 23"/>
          <p:cNvSpPr txBox="1"/>
          <p:nvPr/>
        </p:nvSpPr>
        <p:spPr>
          <a:xfrm>
            <a:off x="5867400" y="2819400"/>
            <a:ext cx="2438400" cy="461665"/>
          </a:xfrm>
          <a:prstGeom prst="rect">
            <a:avLst/>
          </a:prstGeom>
          <a:noFill/>
        </p:spPr>
        <p:txBody>
          <a:bodyPr wrap="square" rtlCol="0">
            <a:spAutoFit/>
          </a:bodyPr>
          <a:lstStyle/>
          <a:p>
            <a:pPr algn="ctr"/>
            <a:r>
              <a:rPr lang="en-US" sz="2400" dirty="0" smtClean="0">
                <a:solidFill>
                  <a:schemeClr val="bg1"/>
                </a:solidFill>
                <a:latin typeface="Avenir Heavy"/>
                <a:cs typeface="Avenir Heavy"/>
              </a:rPr>
              <a:t>JASMINE</a:t>
            </a:r>
            <a:endParaRPr lang="en-US" sz="2400" dirty="0">
              <a:solidFill>
                <a:schemeClr val="bg1"/>
              </a:solidFill>
              <a:latin typeface="Avenir Heavy"/>
              <a:cs typeface="Avenir Heavy"/>
            </a:endParaRPr>
          </a:p>
        </p:txBody>
      </p:sp>
      <p:sp>
        <p:nvSpPr>
          <p:cNvPr id="25" name="TextBox 24"/>
          <p:cNvSpPr txBox="1"/>
          <p:nvPr/>
        </p:nvSpPr>
        <p:spPr>
          <a:xfrm>
            <a:off x="6629400" y="3119735"/>
            <a:ext cx="2438400" cy="461665"/>
          </a:xfrm>
          <a:prstGeom prst="rect">
            <a:avLst/>
          </a:prstGeom>
          <a:noFill/>
        </p:spPr>
        <p:txBody>
          <a:bodyPr wrap="square" rtlCol="0">
            <a:spAutoFit/>
          </a:bodyPr>
          <a:lstStyle/>
          <a:p>
            <a:pPr algn="ctr"/>
            <a:r>
              <a:rPr lang="en-US" sz="2400" dirty="0" smtClean="0">
                <a:solidFill>
                  <a:schemeClr val="bg1"/>
                </a:solidFill>
                <a:latin typeface="Avenir Heavy"/>
                <a:cs typeface="Avenir Heavy"/>
              </a:rPr>
              <a:t>SINONJS</a:t>
            </a:r>
            <a:endParaRPr lang="en-US" sz="2400" dirty="0">
              <a:solidFill>
                <a:schemeClr val="bg1"/>
              </a:solidFill>
              <a:latin typeface="Avenir Heavy"/>
              <a:cs typeface="Avenir Heavy"/>
            </a:endParaRPr>
          </a:p>
        </p:txBody>
      </p:sp>
      <p:sp>
        <p:nvSpPr>
          <p:cNvPr id="26" name="TextBox 25"/>
          <p:cNvSpPr txBox="1"/>
          <p:nvPr/>
        </p:nvSpPr>
        <p:spPr>
          <a:xfrm>
            <a:off x="6019800" y="3500735"/>
            <a:ext cx="2438400" cy="461665"/>
          </a:xfrm>
          <a:prstGeom prst="rect">
            <a:avLst/>
          </a:prstGeom>
          <a:noFill/>
        </p:spPr>
        <p:txBody>
          <a:bodyPr wrap="square" rtlCol="0">
            <a:spAutoFit/>
          </a:bodyPr>
          <a:lstStyle/>
          <a:p>
            <a:pPr algn="ctr"/>
            <a:r>
              <a:rPr lang="en-US" sz="2400" dirty="0" smtClean="0">
                <a:solidFill>
                  <a:schemeClr val="bg1"/>
                </a:solidFill>
                <a:latin typeface="Avenir Heavy"/>
                <a:cs typeface="Avenir Heavy"/>
              </a:rPr>
              <a:t>KARMA</a:t>
            </a:r>
            <a:endParaRPr lang="en-US" sz="2400" dirty="0">
              <a:solidFill>
                <a:schemeClr val="bg1"/>
              </a:solidFill>
              <a:latin typeface="Avenir Heavy"/>
              <a:cs typeface="Avenir Heavy"/>
            </a:endParaRPr>
          </a:p>
        </p:txBody>
      </p:sp>
      <p:sp>
        <p:nvSpPr>
          <p:cNvPr id="27" name="TextBox 26"/>
          <p:cNvSpPr txBox="1"/>
          <p:nvPr/>
        </p:nvSpPr>
        <p:spPr>
          <a:xfrm>
            <a:off x="5715000" y="3805535"/>
            <a:ext cx="2438400" cy="461665"/>
          </a:xfrm>
          <a:prstGeom prst="rect">
            <a:avLst/>
          </a:prstGeom>
          <a:noFill/>
        </p:spPr>
        <p:txBody>
          <a:bodyPr wrap="square" rtlCol="0">
            <a:spAutoFit/>
          </a:bodyPr>
          <a:lstStyle/>
          <a:p>
            <a:pPr algn="ctr"/>
            <a:r>
              <a:rPr lang="en-US" sz="2400" dirty="0" smtClean="0">
                <a:solidFill>
                  <a:schemeClr val="bg1"/>
                </a:solidFill>
                <a:latin typeface="Avenir Heavy"/>
                <a:cs typeface="Avenir Heavy"/>
              </a:rPr>
              <a:t>PHANTOMJS</a:t>
            </a:r>
            <a:endParaRPr lang="en-US" sz="2400" dirty="0">
              <a:solidFill>
                <a:schemeClr val="bg1"/>
              </a:solidFill>
              <a:latin typeface="Avenir Heavy"/>
              <a:cs typeface="Avenir Heavy"/>
            </a:endParaRPr>
          </a:p>
        </p:txBody>
      </p:sp>
      <p:sp>
        <p:nvSpPr>
          <p:cNvPr id="30" name="TextBox 29"/>
          <p:cNvSpPr txBox="1"/>
          <p:nvPr/>
        </p:nvSpPr>
        <p:spPr>
          <a:xfrm>
            <a:off x="2857500" y="4343400"/>
            <a:ext cx="4076700" cy="584776"/>
          </a:xfrm>
          <a:prstGeom prst="rect">
            <a:avLst/>
          </a:prstGeom>
          <a:noFill/>
        </p:spPr>
        <p:txBody>
          <a:bodyPr wrap="square" rtlCol="0">
            <a:spAutoFit/>
          </a:bodyPr>
          <a:lstStyle/>
          <a:p>
            <a:pPr algn="ctr"/>
            <a:r>
              <a:rPr lang="en-US" sz="3200" dirty="0" err="1" smtClean="0">
                <a:solidFill>
                  <a:srgbClr val="D7E4BD"/>
                </a:solidFill>
                <a:latin typeface="Avenir Heavy"/>
                <a:cs typeface="Avenir Heavy"/>
              </a:rPr>
              <a:t>iOS</a:t>
            </a:r>
            <a:r>
              <a:rPr lang="en-US" sz="3200" dirty="0" smtClean="0">
                <a:solidFill>
                  <a:srgbClr val="D7E4BD"/>
                </a:solidFill>
                <a:latin typeface="Avenir Heavy"/>
                <a:cs typeface="Avenir Heavy"/>
              </a:rPr>
              <a:t> - OBJECTIVE-C </a:t>
            </a:r>
            <a:endParaRPr lang="en-US" sz="3200" dirty="0">
              <a:solidFill>
                <a:srgbClr val="D7E4BD"/>
              </a:solidFill>
              <a:latin typeface="Avenir Heavy"/>
              <a:cs typeface="Avenir Heavy"/>
            </a:endParaRPr>
          </a:p>
        </p:txBody>
      </p:sp>
      <p:sp>
        <p:nvSpPr>
          <p:cNvPr id="31" name="TextBox 30"/>
          <p:cNvSpPr txBox="1"/>
          <p:nvPr/>
        </p:nvSpPr>
        <p:spPr>
          <a:xfrm>
            <a:off x="2400300" y="5206424"/>
            <a:ext cx="24765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CORE DATA</a:t>
            </a:r>
            <a:endParaRPr lang="en-US" sz="3200" dirty="0">
              <a:solidFill>
                <a:schemeClr val="bg1"/>
              </a:solidFill>
              <a:latin typeface="Avenir Heavy"/>
              <a:cs typeface="Avenir Heavy"/>
            </a:endParaRPr>
          </a:p>
        </p:txBody>
      </p:sp>
      <p:sp>
        <p:nvSpPr>
          <p:cNvPr id="32" name="TextBox 31"/>
          <p:cNvSpPr txBox="1"/>
          <p:nvPr/>
        </p:nvSpPr>
        <p:spPr>
          <a:xfrm>
            <a:off x="609600" y="4876800"/>
            <a:ext cx="3200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AFNETWORKING</a:t>
            </a:r>
            <a:endParaRPr lang="en-US" sz="2800" dirty="0">
              <a:solidFill>
                <a:schemeClr val="bg1"/>
              </a:solidFill>
              <a:latin typeface="Avenir Heavy"/>
              <a:cs typeface="Avenir Heavy"/>
            </a:endParaRPr>
          </a:p>
        </p:txBody>
      </p:sp>
      <p:sp>
        <p:nvSpPr>
          <p:cNvPr id="33" name="TextBox 32"/>
          <p:cNvSpPr txBox="1"/>
          <p:nvPr/>
        </p:nvSpPr>
        <p:spPr>
          <a:xfrm>
            <a:off x="3810000" y="4953000"/>
            <a:ext cx="3200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XCTEST</a:t>
            </a:r>
            <a:endParaRPr lang="en-US" sz="2800" dirty="0">
              <a:solidFill>
                <a:schemeClr val="bg1"/>
              </a:solidFill>
              <a:latin typeface="Avenir Heavy"/>
              <a:cs typeface="Avenir Heavy"/>
            </a:endParaRPr>
          </a:p>
        </p:txBody>
      </p:sp>
      <p:sp>
        <p:nvSpPr>
          <p:cNvPr id="34" name="TextBox 33"/>
          <p:cNvSpPr txBox="1"/>
          <p:nvPr/>
        </p:nvSpPr>
        <p:spPr>
          <a:xfrm>
            <a:off x="5791200" y="4734580"/>
            <a:ext cx="3200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OBJ-C MOCKS</a:t>
            </a:r>
            <a:endParaRPr lang="en-US" sz="2800" dirty="0">
              <a:solidFill>
                <a:schemeClr val="bg1"/>
              </a:solidFill>
              <a:latin typeface="Avenir Heavy"/>
              <a:cs typeface="Avenir Heavy"/>
            </a:endParaRPr>
          </a:p>
        </p:txBody>
      </p:sp>
      <p:sp>
        <p:nvSpPr>
          <p:cNvPr id="35" name="TextBox 34"/>
          <p:cNvSpPr txBox="1"/>
          <p:nvPr/>
        </p:nvSpPr>
        <p:spPr>
          <a:xfrm>
            <a:off x="5334000" y="5267980"/>
            <a:ext cx="3200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TYPHOON</a:t>
            </a:r>
            <a:endParaRPr lang="en-US" sz="2800" dirty="0">
              <a:solidFill>
                <a:schemeClr val="bg1"/>
              </a:solidFill>
              <a:latin typeface="Avenir Heavy"/>
              <a:cs typeface="Avenir Heavy"/>
            </a:endParaRPr>
          </a:p>
        </p:txBody>
      </p:sp>
      <p:sp>
        <p:nvSpPr>
          <p:cNvPr id="37" name="TextBox 36"/>
          <p:cNvSpPr txBox="1"/>
          <p:nvPr/>
        </p:nvSpPr>
        <p:spPr>
          <a:xfrm>
            <a:off x="304800" y="4582180"/>
            <a:ext cx="2438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UIWEBVIEW</a:t>
            </a:r>
            <a:endParaRPr lang="en-US" sz="2800" dirty="0">
              <a:solidFill>
                <a:schemeClr val="bg1"/>
              </a:solidFill>
              <a:latin typeface="Avenir Heavy"/>
              <a:cs typeface="Avenir Heavy"/>
            </a:endParaRPr>
          </a:p>
        </p:txBody>
      </p:sp>
      <p:sp>
        <p:nvSpPr>
          <p:cNvPr id="38" name="Snip Diagonal Corner Rectangle 37"/>
          <p:cNvSpPr/>
          <p:nvPr/>
        </p:nvSpPr>
        <p:spPr>
          <a:xfrm>
            <a:off x="457200" y="1371600"/>
            <a:ext cx="8229600" cy="1371600"/>
          </a:xfrm>
          <a:prstGeom prst="snip2DiagRect">
            <a:avLst/>
          </a:prstGeom>
          <a:gradFill>
            <a:gsLst>
              <a:gs pos="0">
                <a:schemeClr val="bg1">
                  <a:lumMod val="50000"/>
                  <a:alpha val="80000"/>
                </a:schemeClr>
              </a:gs>
              <a:gs pos="80000">
                <a:schemeClr val="bg1">
                  <a:lumMod val="65000"/>
                  <a:alpha val="80000"/>
                </a:schemeClr>
              </a:gs>
              <a:gs pos="100000">
                <a:schemeClr val="bg1">
                  <a:lumMod val="75000"/>
                  <a:alpha val="8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sz="3200" dirty="0">
              <a:solidFill>
                <a:schemeClr val="bg1">
                  <a:lumMod val="65000"/>
                </a:schemeClr>
              </a:solidFill>
            </a:endParaRPr>
          </a:p>
        </p:txBody>
      </p:sp>
      <p:sp>
        <p:nvSpPr>
          <p:cNvPr id="40" name="Snip Single Corner Rectangle 39"/>
          <p:cNvSpPr/>
          <p:nvPr/>
        </p:nvSpPr>
        <p:spPr>
          <a:xfrm>
            <a:off x="457200" y="4419600"/>
            <a:ext cx="8229600" cy="1371600"/>
          </a:xfrm>
          <a:prstGeom prst="snip1Rect">
            <a:avLst/>
          </a:prstGeom>
          <a:gradFill>
            <a:gsLst>
              <a:gs pos="0">
                <a:schemeClr val="bg1">
                  <a:lumMod val="50000"/>
                  <a:alpha val="80000"/>
                </a:schemeClr>
              </a:gs>
              <a:gs pos="80000">
                <a:schemeClr val="bg1">
                  <a:lumMod val="65000"/>
                  <a:alpha val="80000"/>
                </a:schemeClr>
              </a:gs>
              <a:gs pos="100000">
                <a:schemeClr val="bg1">
                  <a:lumMod val="75000"/>
                  <a:alpha val="8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230641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we’ll be using</a:t>
            </a:r>
            <a:endParaRPr lang="en-US" dirty="0"/>
          </a:p>
        </p:txBody>
      </p:sp>
      <p:sp>
        <p:nvSpPr>
          <p:cNvPr id="4" name="Snip Diagonal Corner Rectangle 3"/>
          <p:cNvSpPr/>
          <p:nvPr/>
        </p:nvSpPr>
        <p:spPr>
          <a:xfrm>
            <a:off x="457200" y="1371600"/>
            <a:ext cx="8229600" cy="1371600"/>
          </a:xfrm>
          <a:prstGeom prst="snip2DiagRect">
            <a:avLst/>
          </a:prstGeom>
          <a:ln/>
        </p:spPr>
        <p:style>
          <a:lnRef idx="1">
            <a:schemeClr val="accent1"/>
          </a:lnRef>
          <a:fillRef idx="3">
            <a:schemeClr val="accent1"/>
          </a:fillRef>
          <a:effectRef idx="2">
            <a:schemeClr val="accent1"/>
          </a:effectRef>
          <a:fontRef idx="minor">
            <a:schemeClr val="lt1"/>
          </a:fontRef>
        </p:style>
        <p:txBody>
          <a:bodyPr/>
          <a:lstStyle/>
          <a:p>
            <a:endParaRPr lang="en-US" sz="3200" dirty="0"/>
          </a:p>
        </p:txBody>
      </p:sp>
      <p:sp>
        <p:nvSpPr>
          <p:cNvPr id="6" name="Snip Diagonal Corner Rectangle 5"/>
          <p:cNvSpPr/>
          <p:nvPr/>
        </p:nvSpPr>
        <p:spPr>
          <a:xfrm>
            <a:off x="457200" y="2895600"/>
            <a:ext cx="8229600" cy="1371600"/>
          </a:xfrm>
          <a:prstGeom prst="snip2DiagRect">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nip Single Corner Rectangle 11"/>
          <p:cNvSpPr/>
          <p:nvPr/>
        </p:nvSpPr>
        <p:spPr>
          <a:xfrm>
            <a:off x="457200" y="4419600"/>
            <a:ext cx="8229600" cy="1371600"/>
          </a:xfrm>
          <a:prstGeom prst="snip1Rect">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extBox 12"/>
          <p:cNvSpPr txBox="1"/>
          <p:nvPr/>
        </p:nvSpPr>
        <p:spPr>
          <a:xfrm>
            <a:off x="2857500" y="1371600"/>
            <a:ext cx="3429000" cy="584776"/>
          </a:xfrm>
          <a:prstGeom prst="rect">
            <a:avLst/>
          </a:prstGeom>
          <a:noFill/>
        </p:spPr>
        <p:txBody>
          <a:bodyPr wrap="square" rtlCol="0">
            <a:spAutoFit/>
          </a:bodyPr>
          <a:lstStyle/>
          <a:p>
            <a:pPr algn="ctr"/>
            <a:r>
              <a:rPr lang="en-US" sz="3200" dirty="0" smtClean="0">
                <a:solidFill>
                  <a:srgbClr val="D7E4BD"/>
                </a:solidFill>
                <a:latin typeface="Avenir Heavy"/>
                <a:cs typeface="Avenir Heavy"/>
              </a:rPr>
              <a:t>HTML / CSS</a:t>
            </a:r>
            <a:endParaRPr lang="en-US" sz="3200" dirty="0">
              <a:solidFill>
                <a:srgbClr val="D7E4BD"/>
              </a:solidFill>
              <a:latin typeface="Avenir Heavy"/>
              <a:cs typeface="Avenir Heavy"/>
            </a:endParaRPr>
          </a:p>
        </p:txBody>
      </p:sp>
      <p:sp>
        <p:nvSpPr>
          <p:cNvPr id="18" name="TextBox 17"/>
          <p:cNvSpPr txBox="1"/>
          <p:nvPr/>
        </p:nvSpPr>
        <p:spPr>
          <a:xfrm>
            <a:off x="2819400" y="2819400"/>
            <a:ext cx="3429000" cy="584776"/>
          </a:xfrm>
          <a:prstGeom prst="rect">
            <a:avLst/>
          </a:prstGeom>
          <a:noFill/>
        </p:spPr>
        <p:txBody>
          <a:bodyPr wrap="square" rtlCol="0">
            <a:spAutoFit/>
          </a:bodyPr>
          <a:lstStyle/>
          <a:p>
            <a:pPr algn="ctr"/>
            <a:r>
              <a:rPr lang="en-US" sz="3200" dirty="0" smtClean="0">
                <a:solidFill>
                  <a:srgbClr val="D7E4BD"/>
                </a:solidFill>
                <a:latin typeface="Avenir Heavy"/>
                <a:cs typeface="Avenir Heavy"/>
              </a:rPr>
              <a:t>JAVASCRIPT</a:t>
            </a:r>
            <a:endParaRPr lang="en-US" sz="3200" dirty="0">
              <a:solidFill>
                <a:srgbClr val="D7E4BD"/>
              </a:solidFill>
              <a:latin typeface="Avenir Heavy"/>
              <a:cs typeface="Avenir Heavy"/>
            </a:endParaRPr>
          </a:p>
        </p:txBody>
      </p:sp>
      <p:sp>
        <p:nvSpPr>
          <p:cNvPr id="30" name="TextBox 29"/>
          <p:cNvSpPr txBox="1"/>
          <p:nvPr/>
        </p:nvSpPr>
        <p:spPr>
          <a:xfrm>
            <a:off x="2857500" y="4343400"/>
            <a:ext cx="4076700" cy="584776"/>
          </a:xfrm>
          <a:prstGeom prst="rect">
            <a:avLst/>
          </a:prstGeom>
          <a:noFill/>
        </p:spPr>
        <p:txBody>
          <a:bodyPr wrap="square" rtlCol="0">
            <a:spAutoFit/>
          </a:bodyPr>
          <a:lstStyle/>
          <a:p>
            <a:pPr algn="ctr"/>
            <a:r>
              <a:rPr lang="en-US" sz="3200" dirty="0" err="1" smtClean="0">
                <a:solidFill>
                  <a:srgbClr val="D7E4BD"/>
                </a:solidFill>
                <a:latin typeface="Avenir Heavy"/>
                <a:cs typeface="Avenir Heavy"/>
              </a:rPr>
              <a:t>iOS</a:t>
            </a:r>
            <a:r>
              <a:rPr lang="en-US" sz="3200" dirty="0" smtClean="0">
                <a:solidFill>
                  <a:srgbClr val="D7E4BD"/>
                </a:solidFill>
                <a:latin typeface="Avenir Heavy"/>
                <a:cs typeface="Avenir Heavy"/>
              </a:rPr>
              <a:t> - OBJECTIVE-C </a:t>
            </a:r>
            <a:endParaRPr lang="en-US" sz="3200" dirty="0">
              <a:solidFill>
                <a:srgbClr val="D7E4BD"/>
              </a:solidFill>
              <a:latin typeface="Avenir Heavy"/>
              <a:cs typeface="Avenir Heavy"/>
            </a:endParaRPr>
          </a:p>
        </p:txBody>
      </p:sp>
      <p:sp>
        <p:nvSpPr>
          <p:cNvPr id="39" name="TextBox 38"/>
          <p:cNvSpPr txBox="1"/>
          <p:nvPr/>
        </p:nvSpPr>
        <p:spPr>
          <a:xfrm>
            <a:off x="4495800" y="5029200"/>
            <a:ext cx="4381500" cy="584776"/>
          </a:xfrm>
          <a:prstGeom prst="rect">
            <a:avLst/>
          </a:prstGeom>
          <a:noFill/>
        </p:spPr>
        <p:txBody>
          <a:bodyPr wrap="square" rtlCol="0">
            <a:spAutoFit/>
          </a:bodyPr>
          <a:lstStyle/>
          <a:p>
            <a:pPr algn="ctr"/>
            <a:r>
              <a:rPr lang="en-US" sz="3200" dirty="0" err="1" smtClean="0">
                <a:solidFill>
                  <a:schemeClr val="bg1"/>
                </a:solidFill>
                <a:latin typeface="Avenir Heavy"/>
                <a:cs typeface="Avenir Heavy"/>
              </a:rPr>
              <a:t>JetBrains</a:t>
            </a:r>
            <a:r>
              <a:rPr lang="en-US" sz="3200" dirty="0" smtClean="0">
                <a:solidFill>
                  <a:schemeClr val="bg1"/>
                </a:solidFill>
                <a:latin typeface="Avenir Heavy"/>
                <a:cs typeface="Avenir Heavy"/>
              </a:rPr>
              <a:t> </a:t>
            </a:r>
            <a:r>
              <a:rPr lang="en-US" sz="3200" dirty="0" err="1" smtClean="0">
                <a:solidFill>
                  <a:schemeClr val="bg1"/>
                </a:solidFill>
                <a:latin typeface="Avenir Heavy"/>
                <a:cs typeface="Avenir Heavy"/>
              </a:rPr>
              <a:t>AppCode</a:t>
            </a:r>
            <a:endParaRPr lang="en-US" sz="3200" dirty="0">
              <a:solidFill>
                <a:schemeClr val="bg1"/>
              </a:solidFill>
              <a:latin typeface="Avenir Heavy"/>
              <a:cs typeface="Avenir Heavy"/>
            </a:endParaRPr>
          </a:p>
        </p:txBody>
      </p:sp>
      <p:sp>
        <p:nvSpPr>
          <p:cNvPr id="40" name="TextBox 39"/>
          <p:cNvSpPr txBox="1"/>
          <p:nvPr/>
        </p:nvSpPr>
        <p:spPr>
          <a:xfrm>
            <a:off x="1524000" y="5029200"/>
            <a:ext cx="2209800" cy="584776"/>
          </a:xfrm>
          <a:prstGeom prst="rect">
            <a:avLst/>
          </a:prstGeom>
          <a:noFill/>
        </p:spPr>
        <p:txBody>
          <a:bodyPr wrap="square" rtlCol="0">
            <a:spAutoFit/>
          </a:bodyPr>
          <a:lstStyle/>
          <a:p>
            <a:pPr algn="ctr"/>
            <a:r>
              <a:rPr lang="en-US" sz="3200" dirty="0" err="1" smtClean="0">
                <a:solidFill>
                  <a:schemeClr val="bg1"/>
                </a:solidFill>
                <a:latin typeface="Avenir Heavy"/>
                <a:cs typeface="Avenir Heavy"/>
              </a:rPr>
              <a:t>Xcode</a:t>
            </a:r>
            <a:r>
              <a:rPr lang="en-US" sz="3200" dirty="0" smtClean="0">
                <a:solidFill>
                  <a:schemeClr val="bg1"/>
                </a:solidFill>
                <a:latin typeface="Avenir Heavy"/>
                <a:cs typeface="Avenir Heavy"/>
              </a:rPr>
              <a:t> 5</a:t>
            </a:r>
            <a:endParaRPr lang="en-US" sz="3200" dirty="0">
              <a:solidFill>
                <a:schemeClr val="bg1"/>
              </a:solidFill>
              <a:latin typeface="Avenir Heavy"/>
              <a:cs typeface="Avenir Heavy"/>
            </a:endParaRPr>
          </a:p>
        </p:txBody>
      </p:sp>
      <p:pic>
        <p:nvPicPr>
          <p:cNvPr id="47" name="Picture 46" descr="xcodelogowtransparen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800600"/>
            <a:ext cx="841248" cy="841248"/>
          </a:xfrm>
          <a:prstGeom prst="rect">
            <a:avLst/>
          </a:prstGeom>
          <a:effectLst/>
        </p:spPr>
      </p:pic>
      <p:pic>
        <p:nvPicPr>
          <p:cNvPr id="48" name="Picture 47" descr="appcode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4876800"/>
            <a:ext cx="841248" cy="841248"/>
          </a:xfrm>
          <a:prstGeom prst="rect">
            <a:avLst/>
          </a:prstGeom>
          <a:effectLst>
            <a:glow rad="101600">
              <a:schemeClr val="bg1">
                <a:alpha val="75000"/>
              </a:schemeClr>
            </a:glow>
          </a:effectLst>
        </p:spPr>
      </p:pic>
      <p:grpSp>
        <p:nvGrpSpPr>
          <p:cNvPr id="33" name="Group 32"/>
          <p:cNvGrpSpPr/>
          <p:nvPr/>
        </p:nvGrpSpPr>
        <p:grpSpPr>
          <a:xfrm>
            <a:off x="628650" y="1447800"/>
            <a:ext cx="8058150" cy="1219200"/>
            <a:chOff x="628650" y="2971800"/>
            <a:chExt cx="8058150" cy="1219200"/>
          </a:xfrm>
        </p:grpSpPr>
        <p:sp>
          <p:nvSpPr>
            <p:cNvPr id="34" name="TextBox 33"/>
            <p:cNvSpPr txBox="1"/>
            <p:nvPr/>
          </p:nvSpPr>
          <p:spPr>
            <a:xfrm>
              <a:off x="1485900" y="3429000"/>
              <a:ext cx="4381500" cy="584776"/>
            </a:xfrm>
            <a:prstGeom prst="rect">
              <a:avLst/>
            </a:prstGeom>
            <a:noFill/>
          </p:spPr>
          <p:txBody>
            <a:bodyPr wrap="square" rtlCol="0">
              <a:spAutoFit/>
            </a:bodyPr>
            <a:lstStyle/>
            <a:p>
              <a:pPr algn="ctr"/>
              <a:r>
                <a:rPr lang="en-US" sz="3200" dirty="0" err="1" smtClean="0">
                  <a:solidFill>
                    <a:schemeClr val="bg1"/>
                  </a:solidFill>
                  <a:latin typeface="Avenir Heavy"/>
                  <a:cs typeface="Avenir Heavy"/>
                </a:rPr>
                <a:t>JetBrains</a:t>
              </a:r>
              <a:r>
                <a:rPr lang="en-US" sz="3200" dirty="0" smtClean="0">
                  <a:solidFill>
                    <a:schemeClr val="bg1"/>
                  </a:solidFill>
                  <a:latin typeface="Avenir Heavy"/>
                  <a:cs typeface="Avenir Heavy"/>
                </a:rPr>
                <a:t> </a:t>
              </a:r>
              <a:r>
                <a:rPr lang="en-US" sz="3200" dirty="0" err="1" smtClean="0">
                  <a:solidFill>
                    <a:schemeClr val="bg1"/>
                  </a:solidFill>
                  <a:latin typeface="Avenir Heavy"/>
                  <a:cs typeface="Avenir Heavy"/>
                </a:rPr>
                <a:t>WebStorm</a:t>
              </a:r>
              <a:endParaRPr lang="en-US" sz="3200" dirty="0">
                <a:solidFill>
                  <a:schemeClr val="bg1"/>
                </a:solidFill>
                <a:latin typeface="Avenir Heavy"/>
                <a:cs typeface="Avenir Heavy"/>
              </a:endParaRPr>
            </a:p>
          </p:txBody>
        </p:sp>
        <p:pic>
          <p:nvPicPr>
            <p:cNvPr id="35" name="Picture 34" descr="webstor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193387"/>
              <a:ext cx="838200" cy="717637"/>
            </a:xfrm>
            <a:prstGeom prst="rect">
              <a:avLst/>
            </a:prstGeom>
            <a:effectLst>
              <a:glow rad="114300">
                <a:schemeClr val="bg1">
                  <a:alpha val="75000"/>
                </a:schemeClr>
              </a:glow>
            </a:effectLst>
          </p:spPr>
        </p:pic>
        <p:grpSp>
          <p:nvGrpSpPr>
            <p:cNvPr id="36" name="Group 35"/>
            <p:cNvGrpSpPr/>
            <p:nvPr/>
          </p:nvGrpSpPr>
          <p:grpSpPr>
            <a:xfrm>
              <a:off x="5867400" y="2971800"/>
              <a:ext cx="2819400" cy="1219200"/>
              <a:chOff x="5867400" y="1447800"/>
              <a:chExt cx="2819400" cy="1219200"/>
            </a:xfrm>
          </p:grpSpPr>
          <p:grpSp>
            <p:nvGrpSpPr>
              <p:cNvPr id="37" name="Group 36"/>
              <p:cNvGrpSpPr/>
              <p:nvPr/>
            </p:nvGrpSpPr>
            <p:grpSpPr>
              <a:xfrm>
                <a:off x="5867400" y="1447800"/>
                <a:ext cx="1943100" cy="685800"/>
                <a:chOff x="5867400" y="1371600"/>
                <a:chExt cx="1943100" cy="685800"/>
              </a:xfrm>
            </p:grpSpPr>
            <p:pic>
              <p:nvPicPr>
                <p:cNvPr id="50" name="Picture 49" descr="safari.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7400" y="1371600"/>
                  <a:ext cx="685800" cy="685800"/>
                </a:xfrm>
                <a:prstGeom prst="rect">
                  <a:avLst/>
                </a:prstGeom>
              </p:spPr>
            </p:pic>
            <p:sp>
              <p:nvSpPr>
                <p:cNvPr id="51" name="TextBox 50"/>
                <p:cNvSpPr txBox="1"/>
                <p:nvPr/>
              </p:nvSpPr>
              <p:spPr>
                <a:xfrm>
                  <a:off x="6400800" y="1396424"/>
                  <a:ext cx="14097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Safari</a:t>
                  </a:r>
                  <a:endParaRPr lang="en-US" sz="3200" dirty="0">
                    <a:solidFill>
                      <a:schemeClr val="bg1"/>
                    </a:solidFill>
                    <a:latin typeface="Avenir Heavy"/>
                    <a:cs typeface="Avenir Heavy"/>
                  </a:endParaRPr>
                </a:p>
              </p:txBody>
            </p:sp>
          </p:grpSp>
          <p:grpSp>
            <p:nvGrpSpPr>
              <p:cNvPr id="42" name="Group 41"/>
              <p:cNvGrpSpPr/>
              <p:nvPr/>
            </p:nvGrpSpPr>
            <p:grpSpPr>
              <a:xfrm>
                <a:off x="6400800" y="2053201"/>
                <a:ext cx="2286000" cy="613799"/>
                <a:chOff x="6400800" y="2057400"/>
                <a:chExt cx="2286000" cy="613799"/>
              </a:xfrm>
            </p:grpSpPr>
            <p:grpSp>
              <p:nvGrpSpPr>
                <p:cNvPr id="43" name="Group 42"/>
                <p:cNvGrpSpPr/>
                <p:nvPr/>
              </p:nvGrpSpPr>
              <p:grpSpPr>
                <a:xfrm>
                  <a:off x="6400800" y="2057400"/>
                  <a:ext cx="609600" cy="613799"/>
                  <a:chOff x="9925394" y="2057400"/>
                  <a:chExt cx="1553539" cy="1562100"/>
                </a:xfrm>
              </p:grpSpPr>
              <p:sp>
                <p:nvSpPr>
                  <p:cNvPr id="46" name="Oval 45"/>
                  <p:cNvSpPr/>
                  <p:nvPr/>
                </p:nvSpPr>
                <p:spPr>
                  <a:xfrm>
                    <a:off x="10210800" y="2362200"/>
                    <a:ext cx="996696" cy="99060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Chrome.jpeg"/>
                  <p:cNvPicPr>
                    <a:picLocks noChangeAspect="1"/>
                  </p:cNvPicPr>
                  <p:nvPr/>
                </p:nvPicPr>
                <p:blipFill rotWithShape="1">
                  <a:blip r:embed="rId7">
                    <a:extLst>
                      <a:ext uri="{BEBA8EAE-BF5A-486C-A8C5-ECC9F3942E4B}">
                        <a14:imgProps xmlns:a14="http://schemas.microsoft.com/office/drawing/2010/main">
                          <a14:imgLayer r:embed="rId8">
                            <a14:imgEffect>
                              <a14:backgroundRemoval t="3000" b="97000" l="25667" r="74000">
                                <a14:foregroundMark x1="50167" y1="52333" x2="50167" y2="52333"/>
                                <a14:foregroundMark x1="52500" y1="38333" x2="52500" y2="38333"/>
                                <a14:foregroundMark x1="52500" y1="38333" x2="52500" y2="38333"/>
                              </a14:backgroundRemoval>
                            </a14:imgEffect>
                          </a14:imgLayer>
                        </a14:imgProps>
                      </a:ext>
                      <a:ext uri="{28A0092B-C50C-407E-A947-70E740481C1C}">
                        <a14:useLocalDpi xmlns:a14="http://schemas.microsoft.com/office/drawing/2010/main" val="0"/>
                      </a:ext>
                    </a:extLst>
                  </a:blip>
                  <a:srcRect l="25011" r="25263"/>
                  <a:stretch/>
                </p:blipFill>
                <p:spPr>
                  <a:xfrm>
                    <a:off x="9925394" y="2057400"/>
                    <a:ext cx="1553539" cy="1562100"/>
                  </a:xfrm>
                  <a:prstGeom prst="rect">
                    <a:avLst/>
                  </a:prstGeom>
                </p:spPr>
              </p:pic>
            </p:grpSp>
            <p:sp>
              <p:nvSpPr>
                <p:cNvPr id="45" name="TextBox 44"/>
                <p:cNvSpPr txBox="1"/>
                <p:nvPr/>
              </p:nvSpPr>
              <p:spPr>
                <a:xfrm>
                  <a:off x="6972300" y="2057400"/>
                  <a:ext cx="17145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Chrome</a:t>
                  </a:r>
                  <a:endParaRPr lang="en-US" sz="3200" dirty="0">
                    <a:solidFill>
                      <a:schemeClr val="bg1"/>
                    </a:solidFill>
                    <a:latin typeface="Avenir Heavy"/>
                    <a:cs typeface="Avenir Heavy"/>
                  </a:endParaRPr>
                </a:p>
              </p:txBody>
            </p:sp>
          </p:grpSp>
        </p:grpSp>
      </p:grpSp>
      <p:sp>
        <p:nvSpPr>
          <p:cNvPr id="17" name="Snip Diagonal Corner Rectangle 16"/>
          <p:cNvSpPr/>
          <p:nvPr/>
        </p:nvSpPr>
        <p:spPr>
          <a:xfrm>
            <a:off x="457200" y="1371600"/>
            <a:ext cx="8229600" cy="1371600"/>
          </a:xfrm>
          <a:prstGeom prst="snip2DiagRect">
            <a:avLst/>
          </a:prstGeom>
          <a:gradFill>
            <a:gsLst>
              <a:gs pos="0">
                <a:schemeClr val="bg1">
                  <a:lumMod val="50000"/>
                  <a:alpha val="80000"/>
                </a:schemeClr>
              </a:gs>
              <a:gs pos="80000">
                <a:schemeClr val="bg1">
                  <a:lumMod val="65000"/>
                  <a:alpha val="80000"/>
                </a:schemeClr>
              </a:gs>
              <a:gs pos="100000">
                <a:schemeClr val="bg1">
                  <a:lumMod val="75000"/>
                  <a:alpha val="8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sz="3200" dirty="0">
              <a:solidFill>
                <a:schemeClr val="bg1">
                  <a:lumMod val="65000"/>
                </a:schemeClr>
              </a:solidFill>
            </a:endParaRPr>
          </a:p>
        </p:txBody>
      </p:sp>
      <p:sp>
        <p:nvSpPr>
          <p:cNvPr id="19" name="Snip Single Corner Rectangle 18"/>
          <p:cNvSpPr/>
          <p:nvPr/>
        </p:nvSpPr>
        <p:spPr>
          <a:xfrm>
            <a:off x="457200" y="4419600"/>
            <a:ext cx="8229600" cy="1371600"/>
          </a:xfrm>
          <a:prstGeom prst="snip1Rect">
            <a:avLst/>
          </a:prstGeom>
          <a:gradFill>
            <a:gsLst>
              <a:gs pos="0">
                <a:schemeClr val="bg1">
                  <a:lumMod val="50000"/>
                  <a:alpha val="80000"/>
                </a:schemeClr>
              </a:gs>
              <a:gs pos="80000">
                <a:schemeClr val="bg1">
                  <a:lumMod val="65000"/>
                  <a:alpha val="80000"/>
                </a:schemeClr>
              </a:gs>
              <a:gs pos="100000">
                <a:schemeClr val="bg1">
                  <a:lumMod val="75000"/>
                  <a:alpha val="8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0" name="Group 19"/>
          <p:cNvGrpSpPr/>
          <p:nvPr/>
        </p:nvGrpSpPr>
        <p:grpSpPr>
          <a:xfrm>
            <a:off x="628650" y="2971800"/>
            <a:ext cx="8058150" cy="1219200"/>
            <a:chOff x="628650" y="2971800"/>
            <a:chExt cx="8058150" cy="1219200"/>
          </a:xfrm>
        </p:grpSpPr>
        <p:sp>
          <p:nvSpPr>
            <p:cNvPr id="21" name="TextBox 20"/>
            <p:cNvSpPr txBox="1"/>
            <p:nvPr/>
          </p:nvSpPr>
          <p:spPr>
            <a:xfrm>
              <a:off x="1485900" y="3429000"/>
              <a:ext cx="4381500" cy="584776"/>
            </a:xfrm>
            <a:prstGeom prst="rect">
              <a:avLst/>
            </a:prstGeom>
            <a:noFill/>
          </p:spPr>
          <p:txBody>
            <a:bodyPr wrap="square" rtlCol="0">
              <a:spAutoFit/>
            </a:bodyPr>
            <a:lstStyle/>
            <a:p>
              <a:pPr algn="ctr"/>
              <a:r>
                <a:rPr lang="en-US" sz="3200" dirty="0" err="1" smtClean="0">
                  <a:solidFill>
                    <a:schemeClr val="bg1"/>
                  </a:solidFill>
                  <a:latin typeface="Avenir Heavy"/>
                  <a:cs typeface="Avenir Heavy"/>
                </a:rPr>
                <a:t>JetBrains</a:t>
              </a:r>
              <a:r>
                <a:rPr lang="en-US" sz="3200" dirty="0" smtClean="0">
                  <a:solidFill>
                    <a:schemeClr val="bg1"/>
                  </a:solidFill>
                  <a:latin typeface="Avenir Heavy"/>
                  <a:cs typeface="Avenir Heavy"/>
                </a:rPr>
                <a:t> </a:t>
              </a:r>
              <a:r>
                <a:rPr lang="en-US" sz="3200" dirty="0" err="1" smtClean="0">
                  <a:solidFill>
                    <a:schemeClr val="bg1"/>
                  </a:solidFill>
                  <a:latin typeface="Avenir Heavy"/>
                  <a:cs typeface="Avenir Heavy"/>
                </a:rPr>
                <a:t>WebStorm</a:t>
              </a:r>
              <a:endParaRPr lang="en-US" sz="3200" dirty="0">
                <a:solidFill>
                  <a:schemeClr val="bg1"/>
                </a:solidFill>
                <a:latin typeface="Avenir Heavy"/>
                <a:cs typeface="Avenir Heavy"/>
              </a:endParaRPr>
            </a:p>
          </p:txBody>
        </p:sp>
        <p:pic>
          <p:nvPicPr>
            <p:cNvPr id="22" name="Picture 21" descr="webstor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193387"/>
              <a:ext cx="838200" cy="717637"/>
            </a:xfrm>
            <a:prstGeom prst="rect">
              <a:avLst/>
            </a:prstGeom>
            <a:effectLst>
              <a:glow rad="114300">
                <a:schemeClr val="bg1">
                  <a:alpha val="75000"/>
                </a:schemeClr>
              </a:glow>
            </a:effectLst>
          </p:spPr>
        </p:pic>
        <p:grpSp>
          <p:nvGrpSpPr>
            <p:cNvPr id="23" name="Group 22"/>
            <p:cNvGrpSpPr/>
            <p:nvPr/>
          </p:nvGrpSpPr>
          <p:grpSpPr>
            <a:xfrm>
              <a:off x="5867400" y="2971800"/>
              <a:ext cx="2819400" cy="1219200"/>
              <a:chOff x="5867400" y="1447800"/>
              <a:chExt cx="2819400" cy="1219200"/>
            </a:xfrm>
          </p:grpSpPr>
          <p:grpSp>
            <p:nvGrpSpPr>
              <p:cNvPr id="24" name="Group 23"/>
              <p:cNvGrpSpPr/>
              <p:nvPr/>
            </p:nvGrpSpPr>
            <p:grpSpPr>
              <a:xfrm>
                <a:off x="5867400" y="1447800"/>
                <a:ext cx="1943100" cy="685800"/>
                <a:chOff x="5867400" y="1371600"/>
                <a:chExt cx="1943100" cy="685800"/>
              </a:xfrm>
            </p:grpSpPr>
            <p:pic>
              <p:nvPicPr>
                <p:cNvPr id="31" name="Picture 30" descr="safari.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7400" y="1371600"/>
                  <a:ext cx="685800" cy="685800"/>
                </a:xfrm>
                <a:prstGeom prst="rect">
                  <a:avLst/>
                </a:prstGeom>
              </p:spPr>
            </p:pic>
            <p:sp>
              <p:nvSpPr>
                <p:cNvPr id="32" name="TextBox 31"/>
                <p:cNvSpPr txBox="1"/>
                <p:nvPr/>
              </p:nvSpPr>
              <p:spPr>
                <a:xfrm>
                  <a:off x="6400800" y="1396424"/>
                  <a:ext cx="14097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Safari</a:t>
                  </a:r>
                  <a:endParaRPr lang="en-US" sz="3200" dirty="0">
                    <a:solidFill>
                      <a:schemeClr val="bg1"/>
                    </a:solidFill>
                    <a:latin typeface="Avenir Heavy"/>
                    <a:cs typeface="Avenir Heavy"/>
                  </a:endParaRPr>
                </a:p>
              </p:txBody>
            </p:sp>
          </p:grpSp>
          <p:grpSp>
            <p:nvGrpSpPr>
              <p:cNvPr id="25" name="Group 24"/>
              <p:cNvGrpSpPr/>
              <p:nvPr/>
            </p:nvGrpSpPr>
            <p:grpSpPr>
              <a:xfrm>
                <a:off x="6400800" y="2053201"/>
                <a:ext cx="2286000" cy="613799"/>
                <a:chOff x="6400800" y="2057400"/>
                <a:chExt cx="2286000" cy="613799"/>
              </a:xfrm>
            </p:grpSpPr>
            <p:grpSp>
              <p:nvGrpSpPr>
                <p:cNvPr id="26" name="Group 25"/>
                <p:cNvGrpSpPr/>
                <p:nvPr/>
              </p:nvGrpSpPr>
              <p:grpSpPr>
                <a:xfrm>
                  <a:off x="6400800" y="2057400"/>
                  <a:ext cx="609600" cy="613799"/>
                  <a:chOff x="9925394" y="2057400"/>
                  <a:chExt cx="1553539" cy="1562100"/>
                </a:xfrm>
              </p:grpSpPr>
              <p:sp>
                <p:nvSpPr>
                  <p:cNvPr id="28" name="Oval 27"/>
                  <p:cNvSpPr/>
                  <p:nvPr/>
                </p:nvSpPr>
                <p:spPr>
                  <a:xfrm>
                    <a:off x="10210800" y="2362200"/>
                    <a:ext cx="996696" cy="99060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descr="Chrome.jpeg"/>
                  <p:cNvPicPr>
                    <a:picLocks noChangeAspect="1"/>
                  </p:cNvPicPr>
                  <p:nvPr/>
                </p:nvPicPr>
                <p:blipFill rotWithShape="1">
                  <a:blip r:embed="rId7">
                    <a:extLst>
                      <a:ext uri="{BEBA8EAE-BF5A-486C-A8C5-ECC9F3942E4B}">
                        <a14:imgProps xmlns:a14="http://schemas.microsoft.com/office/drawing/2010/main">
                          <a14:imgLayer r:embed="rId8">
                            <a14:imgEffect>
                              <a14:backgroundRemoval t="3000" b="97000" l="25667" r="74000">
                                <a14:foregroundMark x1="50167" y1="52333" x2="50167" y2="52333"/>
                                <a14:foregroundMark x1="52500" y1="38333" x2="52500" y2="38333"/>
                                <a14:foregroundMark x1="52500" y1="38333" x2="52500" y2="38333"/>
                              </a14:backgroundRemoval>
                            </a14:imgEffect>
                          </a14:imgLayer>
                        </a14:imgProps>
                      </a:ext>
                      <a:ext uri="{28A0092B-C50C-407E-A947-70E740481C1C}">
                        <a14:useLocalDpi xmlns:a14="http://schemas.microsoft.com/office/drawing/2010/main" val="0"/>
                      </a:ext>
                    </a:extLst>
                  </a:blip>
                  <a:srcRect l="25011" r="25263"/>
                  <a:stretch/>
                </p:blipFill>
                <p:spPr>
                  <a:xfrm>
                    <a:off x="9925394" y="2057400"/>
                    <a:ext cx="1553539" cy="1562100"/>
                  </a:xfrm>
                  <a:prstGeom prst="rect">
                    <a:avLst/>
                  </a:prstGeom>
                </p:spPr>
              </p:pic>
            </p:grpSp>
            <p:sp>
              <p:nvSpPr>
                <p:cNvPr id="27" name="TextBox 26"/>
                <p:cNvSpPr txBox="1"/>
                <p:nvPr/>
              </p:nvSpPr>
              <p:spPr>
                <a:xfrm>
                  <a:off x="6972300" y="2057400"/>
                  <a:ext cx="17145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Chrome</a:t>
                  </a:r>
                  <a:endParaRPr lang="en-US" sz="3200" dirty="0">
                    <a:solidFill>
                      <a:schemeClr val="bg1"/>
                    </a:solidFill>
                    <a:latin typeface="Avenir Heavy"/>
                    <a:cs typeface="Avenir Heavy"/>
                  </a:endParaRPr>
                </a:p>
              </p:txBody>
            </p:sp>
          </p:grpSp>
        </p:grpSp>
      </p:grpSp>
    </p:spTree>
    <p:extLst>
      <p:ext uri="{BB962C8B-B14F-4D97-AF65-F5344CB8AC3E}">
        <p14:creationId xmlns:p14="http://schemas.microsoft.com/office/powerpoint/2010/main" val="1648790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unit testing</a:t>
            </a:r>
            <a:br>
              <a:rPr lang="en-US" dirty="0" smtClean="0"/>
            </a:br>
            <a:r>
              <a:rPr lang="en-US" sz="2700" dirty="0" smtClean="0"/>
              <a:t>Jasmine</a:t>
            </a:r>
            <a:r>
              <a:rPr lang="en-US" sz="2700" dirty="0"/>
              <a:t> </a:t>
            </a:r>
            <a:r>
              <a:rPr lang="en-US" sz="2700" dirty="0" smtClean="0"/>
              <a:t>and </a:t>
            </a:r>
            <a:r>
              <a:rPr lang="en-US" sz="2700" dirty="0" err="1" smtClean="0"/>
              <a:t>Sinon.JS</a:t>
            </a:r>
            <a:r>
              <a:rPr lang="en-US" sz="2700" dirty="0" smtClean="0"/>
              <a:t> mocks</a:t>
            </a:r>
            <a:endParaRPr lang="en-US" sz="2700" dirty="0"/>
          </a:p>
        </p:txBody>
      </p:sp>
      <p:sp>
        <p:nvSpPr>
          <p:cNvPr id="3" name="Content Placeholder 2"/>
          <p:cNvSpPr>
            <a:spLocks noGrp="1"/>
          </p:cNvSpPr>
          <p:nvPr>
            <p:ph idx="1"/>
          </p:nvPr>
        </p:nvSpPr>
        <p:spPr/>
        <p:txBody>
          <a:bodyPr/>
          <a:lstStyle/>
          <a:p>
            <a:r>
              <a:rPr lang="en-US" dirty="0" smtClean="0"/>
              <a:t>Write a unit test</a:t>
            </a:r>
            <a:endParaRPr lang="en-US" dirty="0"/>
          </a:p>
        </p:txBody>
      </p:sp>
    </p:spTree>
    <p:extLst>
      <p:ext uri="{BB962C8B-B14F-4D97-AF65-F5344CB8AC3E}">
        <p14:creationId xmlns:p14="http://schemas.microsoft.com/office/powerpoint/2010/main" val="31081399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a:t>
            </a:r>
            <a:r>
              <a:rPr lang="en-US" dirty="0"/>
              <a:t>p</a:t>
            </a:r>
          </a:p>
        </p:txBody>
      </p:sp>
      <p:sp>
        <p:nvSpPr>
          <p:cNvPr id="3" name="Content Placeholder 2"/>
          <p:cNvSpPr>
            <a:spLocks noGrp="1"/>
          </p:cNvSpPr>
          <p:nvPr>
            <p:ph idx="1"/>
          </p:nvPr>
        </p:nvSpPr>
        <p:spPr/>
        <p:txBody>
          <a:bodyPr>
            <a:normAutofit fontScale="85000" lnSpcReduction="20000"/>
          </a:bodyPr>
          <a:lstStyle/>
          <a:p>
            <a:r>
              <a:rPr lang="en-US" dirty="0" smtClean="0"/>
              <a:t>Mobile Device Management</a:t>
            </a:r>
          </a:p>
          <a:p>
            <a:r>
              <a:rPr lang="en-US" dirty="0" err="1" smtClean="0"/>
              <a:t>Javascript</a:t>
            </a:r>
            <a:r>
              <a:rPr lang="en-US" dirty="0" smtClean="0"/>
              <a:t> 101 – Prototype</a:t>
            </a:r>
          </a:p>
          <a:p>
            <a:r>
              <a:rPr lang="en-US" dirty="0" err="1" smtClean="0"/>
              <a:t>jQuery</a:t>
            </a:r>
            <a:endParaRPr lang="en-US" dirty="0" smtClean="0"/>
          </a:p>
          <a:p>
            <a:r>
              <a:rPr lang="en-US" dirty="0" smtClean="0"/>
              <a:t>EJS Templates</a:t>
            </a:r>
          </a:p>
          <a:p>
            <a:r>
              <a:rPr lang="en-US" dirty="0" smtClean="0"/>
              <a:t>Backbone and Underscore Fundamentals</a:t>
            </a:r>
          </a:p>
          <a:p>
            <a:r>
              <a:rPr lang="en-US" dirty="0" smtClean="0"/>
              <a:t>C# MV* =&gt; </a:t>
            </a:r>
            <a:r>
              <a:rPr lang="en-US" dirty="0" err="1" smtClean="0"/>
              <a:t>Javascript</a:t>
            </a:r>
            <a:endParaRPr lang="en-US" dirty="0" smtClean="0"/>
          </a:p>
          <a:p>
            <a:r>
              <a:rPr lang="en-US" dirty="0" err="1" smtClean="0"/>
              <a:t>RequireJS</a:t>
            </a:r>
            <a:endParaRPr lang="en-US" dirty="0" smtClean="0"/>
          </a:p>
          <a:p>
            <a:r>
              <a:rPr lang="en-US" dirty="0" smtClean="0"/>
              <a:t>Debugging in Chrome and Safari</a:t>
            </a:r>
          </a:p>
          <a:p>
            <a:r>
              <a:rPr lang="en-US" dirty="0" smtClean="0"/>
              <a:t>C# =&gt; JS</a:t>
            </a:r>
          </a:p>
          <a:p>
            <a:r>
              <a:rPr lang="en-US" dirty="0" smtClean="0"/>
              <a:t>Built a Game Selection View in </a:t>
            </a:r>
            <a:r>
              <a:rPr lang="en-US" dirty="0" err="1" smtClean="0"/>
              <a:t>Scavhn</a:t>
            </a:r>
            <a:r>
              <a:rPr lang="en-US" dirty="0"/>
              <a:t> </a:t>
            </a:r>
            <a:r>
              <a:rPr lang="en-US" dirty="0" smtClean="0"/>
              <a:t>up to the Metal using </a:t>
            </a:r>
            <a:r>
              <a:rPr lang="en-US" dirty="0" err="1" smtClean="0"/>
              <a:t>Koans</a:t>
            </a:r>
            <a:endParaRPr lang="en-US" dirty="0" smtClean="0"/>
          </a:p>
        </p:txBody>
      </p:sp>
    </p:spTree>
    <p:extLst>
      <p:ext uri="{BB962C8B-B14F-4D97-AF65-F5344CB8AC3E}">
        <p14:creationId xmlns:p14="http://schemas.microsoft.com/office/powerpoint/2010/main" val="7278623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MVWhatever</a:t>
            </a:r>
            <a:endParaRPr lang="en-US" dirty="0"/>
          </a:p>
        </p:txBody>
      </p:sp>
      <p:grpSp>
        <p:nvGrpSpPr>
          <p:cNvPr id="4" name="Group 3"/>
          <p:cNvGrpSpPr/>
          <p:nvPr/>
        </p:nvGrpSpPr>
        <p:grpSpPr>
          <a:xfrm>
            <a:off x="228600" y="152400"/>
            <a:ext cx="8610600" cy="4423493"/>
            <a:chOff x="228600" y="76200"/>
            <a:chExt cx="8610600" cy="4423493"/>
          </a:xfrm>
        </p:grpSpPr>
        <p:pic>
          <p:nvPicPr>
            <p:cNvPr id="5" name="Picture 4" descr="Screen Shot 2013-09-18 at 6.15.06 PM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6200"/>
              <a:ext cx="4451922" cy="4423493"/>
            </a:xfrm>
            <a:prstGeom prst="rect">
              <a:avLst/>
            </a:prstGeom>
          </p:spPr>
        </p:pic>
        <p:pic>
          <p:nvPicPr>
            <p:cNvPr id="6" name="Picture 5"/>
            <p:cNvPicPr>
              <a:picLocks noChangeAspect="1"/>
            </p:cNvPicPr>
            <p:nvPr/>
          </p:nvPicPr>
          <p:blipFill>
            <a:blip r:embed="rId4"/>
            <a:stretch>
              <a:fillRect/>
            </a:stretch>
          </p:blipFill>
          <p:spPr>
            <a:xfrm>
              <a:off x="5638800" y="1219200"/>
              <a:ext cx="3200400" cy="2179320"/>
            </a:xfrm>
            <a:prstGeom prst="rect">
              <a:avLst/>
            </a:prstGeom>
          </p:spPr>
        </p:pic>
        <p:sp>
          <p:nvSpPr>
            <p:cNvPr id="7" name="Striped Right Arrow 6"/>
            <p:cNvSpPr/>
            <p:nvPr/>
          </p:nvSpPr>
          <p:spPr>
            <a:xfrm rot="10800000">
              <a:off x="4191000" y="2133600"/>
              <a:ext cx="1295400" cy="3810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12107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MVWhatever</a:t>
            </a:r>
            <a:endParaRPr lang="en-US" dirty="0"/>
          </a:p>
        </p:txBody>
      </p:sp>
      <p:grpSp>
        <p:nvGrpSpPr>
          <p:cNvPr id="4" name="Group 3"/>
          <p:cNvGrpSpPr/>
          <p:nvPr/>
        </p:nvGrpSpPr>
        <p:grpSpPr>
          <a:xfrm>
            <a:off x="-76200" y="2057400"/>
            <a:ext cx="9067800" cy="2819400"/>
            <a:chOff x="-76200" y="838200"/>
            <a:chExt cx="9067800" cy="2819400"/>
          </a:xfrm>
        </p:grpSpPr>
        <p:pic>
          <p:nvPicPr>
            <p:cNvPr id="5" name="Picture 4" descr="backbonej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838200"/>
              <a:ext cx="2819400" cy="2819400"/>
            </a:xfrm>
            <a:prstGeom prst="rect">
              <a:avLst/>
            </a:prstGeom>
          </p:spPr>
        </p:pic>
        <p:sp>
          <p:nvSpPr>
            <p:cNvPr id="6" name="Rectangle 5"/>
            <p:cNvSpPr/>
            <p:nvPr/>
          </p:nvSpPr>
          <p:spPr>
            <a:xfrm>
              <a:off x="2438400" y="1219200"/>
              <a:ext cx="969060" cy="2123658"/>
            </a:xfrm>
            <a:prstGeom prst="rect">
              <a:avLst/>
            </a:prstGeom>
            <a:noFill/>
          </p:spPr>
          <p:txBody>
            <a:bodyPr wrap="none" lIns="91440" tIns="45720" rIns="91440" bIns="45720">
              <a:spAutoFit/>
            </a:bodyPr>
            <a:lstStyle/>
            <a:p>
              <a:pPr algn="ctr"/>
              <a:r>
                <a:rPr lang="en-US" sz="13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t>
              </a:r>
              <a:endParaRPr lang="en-US" sz="13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143000"/>
              <a:ext cx="2362200" cy="2362200"/>
            </a:xfrm>
            <a:prstGeom prst="rect">
              <a:avLst/>
            </a:prstGeom>
          </p:spPr>
        </p:pic>
        <p:sp>
          <p:nvSpPr>
            <p:cNvPr id="8" name="Rectangle 7"/>
            <p:cNvSpPr/>
            <p:nvPr/>
          </p:nvSpPr>
          <p:spPr>
            <a:xfrm>
              <a:off x="5715000" y="1229142"/>
              <a:ext cx="969060" cy="2123658"/>
            </a:xfrm>
            <a:prstGeom prst="rect">
              <a:avLst/>
            </a:prstGeom>
            <a:noFill/>
          </p:spPr>
          <p:txBody>
            <a:bodyPr wrap="none" lIns="91440" tIns="45720" rIns="91440" bIns="45720">
              <a:spAutoFit/>
            </a:bodyPr>
            <a:lstStyle/>
            <a:p>
              <a:pPr algn="ctr"/>
              <a:r>
                <a:rPr lang="en-US" sz="13200" b="1"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a:t>
              </a:r>
              <a:endParaRPr lang="en-US" sz="13200" b="1"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pic>
          <p:nvPicPr>
            <p:cNvPr id="9" name="Picture 8" descr="knockout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219200"/>
              <a:ext cx="2286000" cy="2286000"/>
            </a:xfrm>
            <a:prstGeom prst="rect">
              <a:avLst/>
            </a:prstGeom>
          </p:spPr>
        </p:pic>
      </p:grpSp>
    </p:spTree>
    <p:extLst>
      <p:ext uri="{BB962C8B-B14F-4D97-AF65-F5344CB8AC3E}">
        <p14:creationId xmlns:p14="http://schemas.microsoft.com/office/powerpoint/2010/main" val="299071016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KnockoutJS</a:t>
            </a:r>
            <a:endParaRPr lang="en-US" dirty="0"/>
          </a:p>
        </p:txBody>
      </p:sp>
      <p:pic>
        <p:nvPicPr>
          <p:cNvPr id="5" name="Picture 4" descr="638-Greatest-photos-of-all-time-Muhammad-stands-over-Sonny-List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81000"/>
            <a:ext cx="5569327" cy="3657599"/>
          </a:xfrm>
          <a:prstGeom prst="rect">
            <a:avLst/>
          </a:prstGeom>
        </p:spPr>
      </p:pic>
      <p:pic>
        <p:nvPicPr>
          <p:cNvPr id="4" name="Picture 3" descr="knockoutj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2819400"/>
            <a:ext cx="4553899" cy="1600533"/>
          </a:xfrm>
          <a:prstGeom prst="rect">
            <a:avLst/>
          </a:prstGeom>
        </p:spPr>
      </p:pic>
    </p:spTree>
    <p:extLst>
      <p:ext uri="{BB962C8B-B14F-4D97-AF65-F5344CB8AC3E}">
        <p14:creationId xmlns:p14="http://schemas.microsoft.com/office/powerpoint/2010/main" val="18490903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KnockoutJS</a:t>
            </a:r>
            <a:endParaRPr lang="en-US" dirty="0"/>
          </a:p>
        </p:txBody>
      </p:sp>
      <p:sp>
        <p:nvSpPr>
          <p:cNvPr id="3" name="Content Placeholder 2"/>
          <p:cNvSpPr>
            <a:spLocks noGrp="1"/>
          </p:cNvSpPr>
          <p:nvPr>
            <p:ph idx="1"/>
          </p:nvPr>
        </p:nvSpPr>
        <p:spPr/>
        <p:txBody>
          <a:bodyPr/>
          <a:lstStyle/>
          <a:p>
            <a:r>
              <a:rPr lang="en-US" dirty="0" smtClean="0"/>
              <a:t>There is no Spoon.  I mean model… Or views in the Backbone sense.  There are </a:t>
            </a:r>
            <a:r>
              <a:rPr lang="en-US" dirty="0" err="1" smtClean="0"/>
              <a:t>viewmodels</a:t>
            </a:r>
            <a:r>
              <a:rPr lang="en-US" dirty="0" smtClean="0"/>
              <a:t> and bindings.</a:t>
            </a:r>
          </a:p>
          <a:p>
            <a:r>
              <a:rPr lang="en-US" dirty="0" smtClean="0"/>
              <a:t>There is an Observable Arrays construct, similar to Observable Collections in .NET</a:t>
            </a:r>
          </a:p>
          <a:p>
            <a:r>
              <a:rPr lang="en-US" dirty="0" smtClean="0"/>
              <a:t>No routing support out of the box.  You will need another framework for that.</a:t>
            </a:r>
          </a:p>
        </p:txBody>
      </p:sp>
      <p:pic>
        <p:nvPicPr>
          <p:cNvPr id="4" name="Picture 3" descr="there-is-no-spoo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76200"/>
            <a:ext cx="3505200" cy="1467009"/>
          </a:xfrm>
          <a:prstGeom prst="rect">
            <a:avLst/>
          </a:prstGeom>
        </p:spPr>
      </p:pic>
    </p:spTree>
    <p:extLst>
      <p:ext uri="{BB962C8B-B14F-4D97-AF65-F5344CB8AC3E}">
        <p14:creationId xmlns:p14="http://schemas.microsoft.com/office/powerpoint/2010/main" val="371840033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KnockoutJS</a:t>
            </a:r>
            <a:endParaRPr lang="en-US" dirty="0"/>
          </a:p>
        </p:txBody>
      </p:sp>
      <p:sp>
        <p:nvSpPr>
          <p:cNvPr id="3" name="Content Placeholder 2"/>
          <p:cNvSpPr>
            <a:spLocks noGrp="1"/>
          </p:cNvSpPr>
          <p:nvPr>
            <p:ph idx="1"/>
          </p:nvPr>
        </p:nvSpPr>
        <p:spPr/>
        <p:txBody>
          <a:bodyPr/>
          <a:lstStyle/>
          <a:p>
            <a:r>
              <a:rPr lang="en-US" dirty="0" smtClean="0"/>
              <a:t>LABWORK:</a:t>
            </a:r>
          </a:p>
          <a:p>
            <a:r>
              <a:rPr lang="en-US" dirty="0" smtClean="0"/>
              <a:t>Work through all tutorials on the </a:t>
            </a:r>
            <a:r>
              <a:rPr lang="en-US" dirty="0" err="1" smtClean="0"/>
              <a:t>Knockoutjs</a:t>
            </a:r>
            <a:r>
              <a:rPr lang="en-US" dirty="0" smtClean="0"/>
              <a:t> – “Introduction” thru “Loading and Saving Data”</a:t>
            </a:r>
          </a:p>
          <a:p>
            <a:endParaRPr lang="en-US" dirty="0"/>
          </a:p>
          <a:p>
            <a:r>
              <a:rPr lang="en-US" dirty="0" smtClean="0"/>
              <a:t>For those of you that have worked through these tutorials already, see me.</a:t>
            </a:r>
          </a:p>
        </p:txBody>
      </p:sp>
    </p:spTree>
    <p:extLst>
      <p:ext uri="{BB962C8B-B14F-4D97-AF65-F5344CB8AC3E}">
        <p14:creationId xmlns:p14="http://schemas.microsoft.com/office/powerpoint/2010/main" val="35461275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ang-of-four_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7700"/>
            <a:ext cx="9144000" cy="5143500"/>
          </a:xfrm>
          <a:prstGeom prst="rect">
            <a:avLst/>
          </a:prstGeom>
        </p:spPr>
      </p:pic>
      <p:sp>
        <p:nvSpPr>
          <p:cNvPr id="2" name="Title 1"/>
          <p:cNvSpPr>
            <a:spLocks noGrp="1"/>
          </p:cNvSpPr>
          <p:nvPr>
            <p:ph type="title"/>
          </p:nvPr>
        </p:nvSpPr>
        <p:spPr/>
        <p:txBody>
          <a:bodyPr/>
          <a:lstStyle/>
          <a:p>
            <a:r>
              <a:rPr lang="en-US" dirty="0" smtClean="0"/>
              <a:t>AngularJS</a:t>
            </a:r>
            <a:endParaRPr lang="en-US" dirty="0"/>
          </a:p>
        </p:txBody>
      </p:sp>
      <p:pic>
        <p:nvPicPr>
          <p:cNvPr id="4" name="Picture 3" descr="angularj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1" y="228600"/>
            <a:ext cx="7086600" cy="1843035"/>
          </a:xfrm>
          <a:prstGeom prst="rect">
            <a:avLst/>
          </a:prstGeom>
        </p:spPr>
      </p:pic>
    </p:spTree>
    <p:extLst>
      <p:ext uri="{BB962C8B-B14F-4D97-AF65-F5344CB8AC3E}">
        <p14:creationId xmlns:p14="http://schemas.microsoft.com/office/powerpoint/2010/main" val="168731303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AngularJS</a:t>
            </a:r>
            <a:endParaRPr lang="en-US" dirty="0"/>
          </a:p>
        </p:txBody>
      </p:sp>
      <p:sp>
        <p:nvSpPr>
          <p:cNvPr id="3" name="Content Placeholder 2"/>
          <p:cNvSpPr>
            <a:spLocks noGrp="1"/>
          </p:cNvSpPr>
          <p:nvPr>
            <p:ph idx="1"/>
          </p:nvPr>
        </p:nvSpPr>
        <p:spPr/>
        <p:txBody>
          <a:bodyPr/>
          <a:lstStyle/>
          <a:p>
            <a:r>
              <a:rPr lang="en-US" dirty="0" smtClean="0"/>
              <a:t>Began as an open source project, later sucked up by Google.</a:t>
            </a:r>
          </a:p>
          <a:p>
            <a:r>
              <a:rPr lang="en-US" dirty="0" smtClean="0"/>
              <a:t>Triggers changes from bindings, similar</a:t>
            </a:r>
            <a:r>
              <a:rPr lang="en-US" dirty="0"/>
              <a:t> </a:t>
            </a:r>
            <a:r>
              <a:rPr lang="en-US" dirty="0" smtClean="0"/>
              <a:t>to Knockout</a:t>
            </a:r>
          </a:p>
          <a:p>
            <a:r>
              <a:rPr lang="en-US" dirty="0" smtClean="0"/>
              <a:t>Has Controllers, Modules and Scope objects.  The last two are where the “Whatever” comes in.</a:t>
            </a:r>
          </a:p>
        </p:txBody>
      </p:sp>
    </p:spTree>
    <p:extLst>
      <p:ext uri="{BB962C8B-B14F-4D97-AF65-F5344CB8AC3E}">
        <p14:creationId xmlns:p14="http://schemas.microsoft.com/office/powerpoint/2010/main" val="289029251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AngularJS</a:t>
            </a:r>
            <a:endParaRPr lang="en-US" dirty="0"/>
          </a:p>
        </p:txBody>
      </p:sp>
      <p:sp>
        <p:nvSpPr>
          <p:cNvPr id="3" name="Content Placeholder 2"/>
          <p:cNvSpPr>
            <a:spLocks noGrp="1"/>
          </p:cNvSpPr>
          <p:nvPr>
            <p:ph idx="1"/>
          </p:nvPr>
        </p:nvSpPr>
        <p:spPr/>
        <p:txBody>
          <a:bodyPr/>
          <a:lstStyle/>
          <a:p>
            <a:r>
              <a:rPr lang="en-US" dirty="0" smtClean="0"/>
              <a:t>The Angular way of doing things</a:t>
            </a:r>
          </a:p>
          <a:p>
            <a:r>
              <a:rPr lang="en-US" dirty="0" smtClean="0"/>
              <a:t>Dependency Injection! Built for testability from the ground up!</a:t>
            </a:r>
          </a:p>
          <a:p>
            <a:r>
              <a:rPr lang="en-US" dirty="0" smtClean="0"/>
              <a:t>The more complicated the app, the steeper the anxiety curve.</a:t>
            </a:r>
          </a:p>
        </p:txBody>
      </p:sp>
    </p:spTree>
    <p:extLst>
      <p:ext uri="{BB962C8B-B14F-4D97-AF65-F5344CB8AC3E}">
        <p14:creationId xmlns:p14="http://schemas.microsoft.com/office/powerpoint/2010/main" val="121557211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AngularJS</a:t>
            </a:r>
            <a:endParaRPr lang="en-US" dirty="0"/>
          </a:p>
        </p:txBody>
      </p:sp>
      <p:sp>
        <p:nvSpPr>
          <p:cNvPr id="3" name="Content Placeholder 2"/>
          <p:cNvSpPr>
            <a:spLocks noGrp="1"/>
          </p:cNvSpPr>
          <p:nvPr>
            <p:ph idx="1"/>
          </p:nvPr>
        </p:nvSpPr>
        <p:spPr/>
        <p:txBody>
          <a:bodyPr/>
          <a:lstStyle/>
          <a:p>
            <a:r>
              <a:rPr lang="en-US" dirty="0" smtClean="0"/>
              <a:t>LABWORK:</a:t>
            </a:r>
          </a:p>
          <a:p>
            <a:r>
              <a:rPr lang="en-US" dirty="0"/>
              <a:t>Angular </a:t>
            </a:r>
            <a:r>
              <a:rPr lang="en-US" dirty="0" smtClean="0"/>
              <a:t>Tutorials:</a:t>
            </a:r>
          </a:p>
          <a:p>
            <a:r>
              <a:rPr lang="en-US" sz="2800" dirty="0" smtClean="0"/>
              <a:t>“0- Bootstrapping” through “4- Two-way Data Binding”: </a:t>
            </a:r>
            <a:r>
              <a:rPr lang="en-US" sz="2800" dirty="0">
                <a:hlinkClick r:id="rId3"/>
              </a:rPr>
              <a:t>http://docs.angularjs.org/tutorial/</a:t>
            </a:r>
            <a:r>
              <a:rPr lang="en-US" sz="2800" dirty="0" smtClean="0">
                <a:hlinkClick r:id="rId3"/>
              </a:rPr>
              <a:t>step_00</a:t>
            </a:r>
            <a:endParaRPr lang="en-US" sz="2800" dirty="0" smtClean="0"/>
          </a:p>
          <a:p>
            <a:endParaRPr lang="en-US" sz="2800" dirty="0" smtClean="0"/>
          </a:p>
          <a:p>
            <a:r>
              <a:rPr lang="en-US" sz="2800" dirty="0" smtClean="0"/>
              <a:t>“11-REST and </a:t>
            </a:r>
            <a:r>
              <a:rPr lang="en-US" sz="2800" dirty="0"/>
              <a:t>Custom Services”: </a:t>
            </a:r>
            <a:r>
              <a:rPr lang="en-US" sz="2800" dirty="0">
                <a:hlinkClick r:id="rId4"/>
              </a:rPr>
              <a:t>http://docs.angularjs.org</a:t>
            </a:r>
            <a:r>
              <a:rPr lang="en-US" sz="2800">
                <a:hlinkClick r:id="rId4"/>
              </a:rPr>
              <a:t>/tutorial/</a:t>
            </a:r>
            <a:r>
              <a:rPr lang="en-US" sz="2800" smtClean="0">
                <a:hlinkClick r:id="rId4"/>
              </a:rPr>
              <a:t>step_11</a:t>
            </a:r>
            <a:endParaRPr lang="en-US" sz="2800" smtClean="0"/>
          </a:p>
          <a:p>
            <a:pPr marL="0" indent="0">
              <a:buNone/>
            </a:pPr>
            <a:endParaRPr lang="en-US" sz="2800" dirty="0" smtClean="0"/>
          </a:p>
        </p:txBody>
      </p:sp>
    </p:spTree>
    <p:extLst>
      <p:ext uri="{BB962C8B-B14F-4D97-AF65-F5344CB8AC3E}">
        <p14:creationId xmlns:p14="http://schemas.microsoft.com/office/powerpoint/2010/main" val="3477541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That’s enough for today.  </a:t>
            </a:r>
            <a:endParaRPr lang="en-US" dirty="0"/>
          </a:p>
        </p:txBody>
      </p:sp>
      <p:sp>
        <p:nvSpPr>
          <p:cNvPr id="3" name="Subtitle 2"/>
          <p:cNvSpPr>
            <a:spLocks noGrp="1"/>
          </p:cNvSpPr>
          <p:nvPr>
            <p:ph type="subTitle" idx="1"/>
          </p:nvPr>
        </p:nvSpPr>
        <p:spPr/>
        <p:txBody>
          <a:bodyPr/>
          <a:lstStyle/>
          <a:p>
            <a:r>
              <a:rPr lang="en-US" dirty="0"/>
              <a:t>We start again tomorrow at 8:30.</a:t>
            </a:r>
          </a:p>
        </p:txBody>
      </p:sp>
    </p:spTree>
    <p:extLst>
      <p:ext uri="{BB962C8B-B14F-4D97-AF65-F5344CB8AC3E}">
        <p14:creationId xmlns:p14="http://schemas.microsoft.com/office/powerpoint/2010/main" val="30865703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dance card for today</a:t>
            </a:r>
            <a:endParaRPr lang="en-US" dirty="0"/>
          </a:p>
        </p:txBody>
      </p:sp>
      <p:sp>
        <p:nvSpPr>
          <p:cNvPr id="3" name="Content Placeholder 2"/>
          <p:cNvSpPr>
            <a:spLocks noGrp="1"/>
          </p:cNvSpPr>
          <p:nvPr>
            <p:ph idx="1"/>
          </p:nvPr>
        </p:nvSpPr>
        <p:spPr/>
        <p:txBody>
          <a:bodyPr>
            <a:noAutofit/>
          </a:bodyPr>
          <a:lstStyle/>
          <a:p>
            <a:r>
              <a:rPr lang="en-US" sz="2200" dirty="0" smtClean="0"/>
              <a:t>CSS Animation / Animation with </a:t>
            </a:r>
            <a:r>
              <a:rPr lang="en-US" sz="2200" dirty="0" err="1" smtClean="0"/>
              <a:t>jQuery</a:t>
            </a:r>
            <a:endParaRPr lang="en-US" sz="2200" dirty="0" smtClean="0"/>
          </a:p>
          <a:p>
            <a:r>
              <a:rPr lang="en-US" sz="2200" dirty="0" smtClean="0"/>
              <a:t>CSS with SASS and Compass</a:t>
            </a:r>
          </a:p>
          <a:p>
            <a:r>
              <a:rPr lang="en-US" sz="2200" dirty="0" smtClean="0"/>
              <a:t>LAB: Style the </a:t>
            </a:r>
            <a:r>
              <a:rPr lang="en-US" sz="2200" dirty="0" err="1" smtClean="0"/>
              <a:t>Scavhn</a:t>
            </a:r>
            <a:r>
              <a:rPr lang="en-US" sz="2200" dirty="0" smtClean="0"/>
              <a:t> Home Screen with SASS and Compass</a:t>
            </a:r>
          </a:p>
          <a:p>
            <a:r>
              <a:rPr lang="en-US" sz="2200" dirty="0" err="1" smtClean="0"/>
              <a:t>iOS</a:t>
            </a:r>
            <a:r>
              <a:rPr lang="en-US" sz="2200" dirty="0" smtClean="0"/>
              <a:t> Ad Hoc Over The Air Deployments</a:t>
            </a:r>
          </a:p>
          <a:p>
            <a:r>
              <a:rPr lang="en-US" sz="2200" dirty="0" err="1" smtClean="0"/>
              <a:t>Javascript</a:t>
            </a:r>
            <a:r>
              <a:rPr lang="en-US" sz="2200" dirty="0" smtClean="0"/>
              <a:t> Unit Testing with Jasmine, </a:t>
            </a:r>
            <a:r>
              <a:rPr lang="en-US" sz="2200" dirty="0" err="1" smtClean="0"/>
              <a:t>SinonJS</a:t>
            </a:r>
            <a:r>
              <a:rPr lang="en-US" sz="2200" dirty="0" smtClean="0"/>
              <a:t>, Karma, and </a:t>
            </a:r>
            <a:r>
              <a:rPr lang="en-US" sz="2200" dirty="0" err="1" smtClean="0"/>
              <a:t>PhantomJS</a:t>
            </a:r>
            <a:endParaRPr lang="en-US" sz="2200" dirty="0" smtClean="0"/>
          </a:p>
          <a:p>
            <a:r>
              <a:rPr lang="en-US" sz="2200" dirty="0" smtClean="0"/>
              <a:t>Angular</a:t>
            </a:r>
          </a:p>
          <a:p>
            <a:r>
              <a:rPr lang="en-US" sz="2200" dirty="0" smtClean="0"/>
              <a:t>Knockout</a:t>
            </a:r>
          </a:p>
        </p:txBody>
      </p:sp>
    </p:spTree>
    <p:extLst>
      <p:ext uri="{BB962C8B-B14F-4D97-AF65-F5344CB8AC3E}">
        <p14:creationId xmlns:p14="http://schemas.microsoft.com/office/powerpoint/2010/main" val="23958506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gicians_main_12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81000"/>
            <a:ext cx="8346440" cy="4724400"/>
          </a:xfrm>
          <a:prstGeom prst="rect">
            <a:avLst/>
          </a:prstGeom>
        </p:spPr>
      </p:pic>
      <p:sp>
        <p:nvSpPr>
          <p:cNvPr id="2" name="Title 1"/>
          <p:cNvSpPr>
            <a:spLocks noGrp="1"/>
          </p:cNvSpPr>
          <p:nvPr>
            <p:ph type="title"/>
          </p:nvPr>
        </p:nvSpPr>
        <p:spPr/>
        <p:txBody>
          <a:bodyPr/>
          <a:lstStyle/>
          <a:p>
            <a:r>
              <a:rPr lang="en-US" dirty="0" smtClean="0">
                <a:effectLst>
                  <a:outerShdw blurRad="38100" dist="25400" dir="3420000" algn="tl" rotWithShape="0">
                    <a:schemeClr val="bg1">
                      <a:alpha val="43000"/>
                    </a:schemeClr>
                  </a:outerShdw>
                </a:effectLst>
              </a:rPr>
              <a:t>jQuery</a:t>
            </a:r>
            <a:r>
              <a:rPr lang="en-US" dirty="0" smtClean="0">
                <a:effectLst>
                  <a:outerShdw blurRad="50800" dist="38100" dir="2700000" algn="tl" rotWithShape="0">
                    <a:schemeClr val="bg1">
                      <a:alpha val="43000"/>
                    </a:schemeClr>
                  </a:outerShdw>
                </a:effectLst>
              </a:rPr>
              <a:t> part 2 – Animation and CSS –based animation</a:t>
            </a:r>
            <a:endParaRPr lang="en-US" dirty="0">
              <a:effectLst>
                <a:outerShdw blurRad="50800" dist="38100" dir="2700000" algn="tl" rotWithShape="0">
                  <a:schemeClr val="bg1">
                    <a:alpha val="43000"/>
                  </a:schemeClr>
                </a:outerShdw>
              </a:effectLst>
            </a:endParaRPr>
          </a:p>
        </p:txBody>
      </p:sp>
    </p:spTree>
    <p:extLst>
      <p:ext uri="{BB962C8B-B14F-4D97-AF65-F5344CB8AC3E}">
        <p14:creationId xmlns:p14="http://schemas.microsoft.com/office/powerpoint/2010/main" val="97792372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jQuery part 2 – Animation and CSS </a:t>
            </a:r>
            <a:r>
              <a:rPr lang="en-US" dirty="0" smtClean="0"/>
              <a:t>– based animation</a:t>
            </a:r>
            <a:endParaRPr lang="en-US" dirty="0"/>
          </a:p>
        </p:txBody>
      </p:sp>
      <p:sp>
        <p:nvSpPr>
          <p:cNvPr id="3" name="Content Placeholder 2"/>
          <p:cNvSpPr>
            <a:spLocks noGrp="1"/>
          </p:cNvSpPr>
          <p:nvPr>
            <p:ph idx="1"/>
          </p:nvPr>
        </p:nvSpPr>
        <p:spPr/>
        <p:txBody>
          <a:bodyPr/>
          <a:lstStyle/>
          <a:p>
            <a:r>
              <a:rPr lang="en-US" dirty="0" smtClean="0"/>
              <a:t>Entire section of </a:t>
            </a:r>
            <a:r>
              <a:rPr lang="en-US" dirty="0" err="1" smtClean="0"/>
              <a:t>jquery.com</a:t>
            </a:r>
            <a:r>
              <a:rPr lang="en-US" dirty="0" smtClean="0"/>
              <a:t> devoted to effects:</a:t>
            </a:r>
          </a:p>
          <a:p>
            <a:pPr marL="800100" lvl="2" indent="0">
              <a:buNone/>
            </a:pPr>
            <a:r>
              <a:rPr lang="en-US" dirty="0" smtClean="0">
                <a:hlinkClick r:id="rId3"/>
              </a:rPr>
              <a:t>http</a:t>
            </a:r>
            <a:r>
              <a:rPr lang="en-US" dirty="0">
                <a:hlinkClick r:id="rId3"/>
              </a:rPr>
              <a:t>://</a:t>
            </a:r>
            <a:r>
              <a:rPr lang="en-US" dirty="0" err="1">
                <a:hlinkClick r:id="rId3"/>
              </a:rPr>
              <a:t>api.jquery.com</a:t>
            </a:r>
            <a:r>
              <a:rPr lang="en-US" dirty="0">
                <a:hlinkClick r:id="rId3"/>
              </a:rPr>
              <a:t>/category/effects/</a:t>
            </a:r>
            <a:endParaRPr lang="en-US" dirty="0" smtClean="0"/>
          </a:p>
          <a:p>
            <a:r>
              <a:rPr lang="en-US" dirty="0" smtClean="0"/>
              <a:t>Fades</a:t>
            </a:r>
          </a:p>
          <a:p>
            <a:r>
              <a:rPr lang="en-US" dirty="0" smtClean="0"/>
              <a:t>-</a:t>
            </a:r>
            <a:r>
              <a:rPr lang="en-US" dirty="0" err="1" smtClean="0"/>
              <a:t>webkit</a:t>
            </a:r>
            <a:r>
              <a:rPr lang="en-US" dirty="0" smtClean="0"/>
              <a:t>-transform &amp; -</a:t>
            </a:r>
            <a:r>
              <a:rPr lang="en-US" dirty="0" err="1" smtClean="0"/>
              <a:t>webkit</a:t>
            </a:r>
            <a:r>
              <a:rPr lang="en-US" dirty="0" smtClean="0"/>
              <a:t>-transition</a:t>
            </a:r>
          </a:p>
          <a:p>
            <a:r>
              <a:rPr lang="en-US" dirty="0" err="1" smtClean="0"/>
              <a:t>jQuery.transit</a:t>
            </a:r>
            <a:r>
              <a:rPr lang="en-US" dirty="0" smtClean="0"/>
              <a:t> – a </a:t>
            </a:r>
            <a:r>
              <a:rPr lang="en-US" dirty="0" err="1" smtClean="0"/>
              <a:t>jQuery</a:t>
            </a:r>
            <a:r>
              <a:rPr lang="en-US" dirty="0" smtClean="0"/>
              <a:t> add-on that facilitates CSS Animation</a:t>
            </a:r>
          </a:p>
          <a:p>
            <a:pPr marL="800100" lvl="2" indent="0">
              <a:buNone/>
            </a:pPr>
            <a:r>
              <a:rPr lang="en-US" dirty="0" smtClean="0">
                <a:hlinkClick r:id="rId4"/>
              </a:rPr>
              <a:t>http</a:t>
            </a:r>
            <a:r>
              <a:rPr lang="en-US" dirty="0">
                <a:hlinkClick r:id="rId4"/>
              </a:rPr>
              <a:t>://</a:t>
            </a:r>
            <a:r>
              <a:rPr lang="en-US" dirty="0" err="1">
                <a:hlinkClick r:id="rId4"/>
              </a:rPr>
              <a:t>ricostacruz.com</a:t>
            </a:r>
            <a:r>
              <a:rPr lang="en-US" dirty="0">
                <a:hlinkClick r:id="rId4"/>
              </a:rPr>
              <a:t>/</a:t>
            </a:r>
            <a:r>
              <a:rPr lang="en-US" dirty="0" err="1">
                <a:hlinkClick r:id="rId4"/>
              </a:rPr>
              <a:t>jquery.transit</a:t>
            </a:r>
            <a:r>
              <a:rPr lang="en-US" dirty="0">
                <a:hlinkClick r:id="rId4"/>
              </a:rPr>
              <a:t>/</a:t>
            </a:r>
            <a:endParaRPr lang="en-US" dirty="0" smtClean="0"/>
          </a:p>
          <a:p>
            <a:endParaRPr lang="en-US" dirty="0"/>
          </a:p>
        </p:txBody>
      </p:sp>
    </p:spTree>
    <p:extLst>
      <p:ext uri="{BB962C8B-B14F-4D97-AF65-F5344CB8AC3E}">
        <p14:creationId xmlns:p14="http://schemas.microsoft.com/office/powerpoint/2010/main" val="2315857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imax Heavy-Duty Glasswar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7824" y="76200"/>
            <a:ext cx="4379976" cy="5513832"/>
          </a:xfrm>
          <a:prstGeom prst="rect">
            <a:avLst/>
          </a:prstGeom>
          <a:ln>
            <a:noFill/>
          </a:ln>
          <a:effectLst>
            <a:softEdge rad="266700"/>
          </a:effectLst>
        </p:spPr>
      </p:pic>
      <p:sp>
        <p:nvSpPr>
          <p:cNvPr id="2" name="Title 1"/>
          <p:cNvSpPr>
            <a:spLocks noGrp="1"/>
          </p:cNvSpPr>
          <p:nvPr>
            <p:ph type="title"/>
          </p:nvPr>
        </p:nvSpPr>
        <p:spPr/>
        <p:txBody>
          <a:bodyPr/>
          <a:lstStyle/>
          <a:p>
            <a:r>
              <a:rPr lang="en-US" dirty="0" smtClean="0"/>
              <a:t>Lab: Styling</a:t>
            </a:r>
            <a:endParaRPr lang="en-US" dirty="0"/>
          </a:p>
        </p:txBody>
      </p:sp>
      <p:pic>
        <p:nvPicPr>
          <p:cNvPr id="4" name="Picture 3" descr="mondri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152400"/>
            <a:ext cx="4419600" cy="4419600"/>
          </a:xfrm>
          <a:prstGeom prst="rect">
            <a:avLst/>
          </a:prstGeom>
          <a:ln>
            <a:noFill/>
          </a:ln>
          <a:effectLst>
            <a:softEdge rad="571500"/>
          </a:effectLst>
        </p:spPr>
      </p:pic>
    </p:spTree>
    <p:extLst>
      <p:ext uri="{BB962C8B-B14F-4D97-AF65-F5344CB8AC3E}">
        <p14:creationId xmlns:p14="http://schemas.microsoft.com/office/powerpoint/2010/main" val="31494582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Styling</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In this lab, you will style some of the hybrid app you created yesterday.</a:t>
            </a:r>
            <a:endParaRPr lang="en-US" dirty="0"/>
          </a:p>
        </p:txBody>
      </p:sp>
    </p:spTree>
    <p:extLst>
      <p:ext uri="{BB962C8B-B14F-4D97-AF65-F5344CB8AC3E}">
        <p14:creationId xmlns:p14="http://schemas.microsoft.com/office/powerpoint/2010/main" val="3457185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styling lab will focus on:</a:t>
            </a:r>
            <a:endParaRPr lang="en-US" dirty="0"/>
          </a:p>
        </p:txBody>
      </p:sp>
      <p:sp>
        <p:nvSpPr>
          <p:cNvPr id="4" name="Snip Diagonal Corner Rectangle 3"/>
          <p:cNvSpPr/>
          <p:nvPr/>
        </p:nvSpPr>
        <p:spPr>
          <a:xfrm>
            <a:off x="457200" y="1371600"/>
            <a:ext cx="8229600" cy="1371600"/>
          </a:xfrm>
          <a:prstGeom prst="snip2DiagRect">
            <a:avLst/>
          </a:prstGeom>
          <a:ln/>
        </p:spPr>
        <p:style>
          <a:lnRef idx="1">
            <a:schemeClr val="accent1"/>
          </a:lnRef>
          <a:fillRef idx="3">
            <a:schemeClr val="accent1"/>
          </a:fillRef>
          <a:effectRef idx="2">
            <a:schemeClr val="accent1"/>
          </a:effectRef>
          <a:fontRef idx="minor">
            <a:schemeClr val="lt1"/>
          </a:fontRef>
        </p:style>
        <p:txBody>
          <a:bodyPr/>
          <a:lstStyle/>
          <a:p>
            <a:endParaRPr lang="en-US" sz="3200" dirty="0"/>
          </a:p>
        </p:txBody>
      </p:sp>
      <p:sp>
        <p:nvSpPr>
          <p:cNvPr id="6" name="Snip Diagonal Corner Rectangle 5"/>
          <p:cNvSpPr/>
          <p:nvPr/>
        </p:nvSpPr>
        <p:spPr>
          <a:xfrm>
            <a:off x="457200" y="2895600"/>
            <a:ext cx="8229600" cy="1371600"/>
          </a:xfrm>
          <a:prstGeom prst="snip2DiagRect">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loud 7"/>
          <p:cNvSpPr/>
          <p:nvPr/>
        </p:nvSpPr>
        <p:spPr>
          <a:xfrm>
            <a:off x="1866900" y="5943600"/>
            <a:ext cx="5410200" cy="762000"/>
          </a:xfrm>
          <a:prstGeom prst="cloud">
            <a:avLst/>
          </a:prstGeom>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Snip Single Corner Rectangle 11"/>
          <p:cNvSpPr/>
          <p:nvPr/>
        </p:nvSpPr>
        <p:spPr>
          <a:xfrm>
            <a:off x="457200" y="4419600"/>
            <a:ext cx="8229600" cy="1371600"/>
          </a:xfrm>
          <a:prstGeom prst="snip1Rect">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extBox 12"/>
          <p:cNvSpPr txBox="1"/>
          <p:nvPr/>
        </p:nvSpPr>
        <p:spPr>
          <a:xfrm>
            <a:off x="2857500" y="1371600"/>
            <a:ext cx="3429000" cy="584776"/>
          </a:xfrm>
          <a:prstGeom prst="rect">
            <a:avLst/>
          </a:prstGeom>
          <a:noFill/>
        </p:spPr>
        <p:txBody>
          <a:bodyPr wrap="square" rtlCol="0">
            <a:spAutoFit/>
          </a:bodyPr>
          <a:lstStyle/>
          <a:p>
            <a:pPr algn="ctr"/>
            <a:r>
              <a:rPr lang="en-US" sz="3200" dirty="0" smtClean="0">
                <a:solidFill>
                  <a:schemeClr val="accent3">
                    <a:lumMod val="40000"/>
                    <a:lumOff val="60000"/>
                  </a:schemeClr>
                </a:solidFill>
                <a:latin typeface="Avenir Heavy"/>
                <a:cs typeface="Avenir Heavy"/>
              </a:rPr>
              <a:t>HTML / CSS</a:t>
            </a:r>
            <a:endParaRPr lang="en-US" sz="3200" dirty="0">
              <a:solidFill>
                <a:schemeClr val="accent3">
                  <a:lumMod val="40000"/>
                  <a:lumOff val="60000"/>
                </a:schemeClr>
              </a:solidFill>
              <a:latin typeface="Avenir Heavy"/>
              <a:cs typeface="Avenir Heavy"/>
            </a:endParaRPr>
          </a:p>
        </p:txBody>
      </p:sp>
      <p:sp>
        <p:nvSpPr>
          <p:cNvPr id="15" name="TextBox 14"/>
          <p:cNvSpPr txBox="1"/>
          <p:nvPr/>
        </p:nvSpPr>
        <p:spPr>
          <a:xfrm>
            <a:off x="685800" y="2057400"/>
            <a:ext cx="17526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HTML5</a:t>
            </a:r>
            <a:endParaRPr lang="en-US" sz="3200" dirty="0">
              <a:solidFill>
                <a:schemeClr val="bg1"/>
              </a:solidFill>
              <a:latin typeface="Avenir Heavy"/>
              <a:cs typeface="Avenir Heavy"/>
            </a:endParaRPr>
          </a:p>
        </p:txBody>
      </p:sp>
      <p:sp>
        <p:nvSpPr>
          <p:cNvPr id="16" name="TextBox 15"/>
          <p:cNvSpPr txBox="1"/>
          <p:nvPr/>
        </p:nvSpPr>
        <p:spPr>
          <a:xfrm>
            <a:off x="2705100" y="2057400"/>
            <a:ext cx="37338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SASS / COMPASS</a:t>
            </a:r>
            <a:endParaRPr lang="en-US" sz="3200" dirty="0">
              <a:solidFill>
                <a:schemeClr val="bg1"/>
              </a:solidFill>
              <a:latin typeface="Avenir Heavy"/>
              <a:cs typeface="Avenir Heavy"/>
            </a:endParaRPr>
          </a:p>
        </p:txBody>
      </p:sp>
      <p:sp>
        <p:nvSpPr>
          <p:cNvPr id="17" name="TextBox 16"/>
          <p:cNvSpPr txBox="1"/>
          <p:nvPr/>
        </p:nvSpPr>
        <p:spPr>
          <a:xfrm>
            <a:off x="6324600" y="2057400"/>
            <a:ext cx="22860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LIVE EDIT</a:t>
            </a:r>
            <a:endParaRPr lang="en-US" sz="3200" dirty="0">
              <a:solidFill>
                <a:schemeClr val="bg1"/>
              </a:solidFill>
              <a:latin typeface="Avenir Heavy"/>
              <a:cs typeface="Avenir Heavy"/>
            </a:endParaRPr>
          </a:p>
        </p:txBody>
      </p:sp>
      <p:sp>
        <p:nvSpPr>
          <p:cNvPr id="18" name="TextBox 17"/>
          <p:cNvSpPr txBox="1"/>
          <p:nvPr/>
        </p:nvSpPr>
        <p:spPr>
          <a:xfrm>
            <a:off x="2819400" y="2819400"/>
            <a:ext cx="3429000" cy="584776"/>
          </a:xfrm>
          <a:prstGeom prst="rect">
            <a:avLst/>
          </a:prstGeom>
          <a:noFill/>
        </p:spPr>
        <p:txBody>
          <a:bodyPr wrap="square" rtlCol="0">
            <a:spAutoFit/>
          </a:bodyPr>
          <a:lstStyle/>
          <a:p>
            <a:pPr algn="ctr"/>
            <a:r>
              <a:rPr lang="en-US" sz="3200" dirty="0" smtClean="0">
                <a:solidFill>
                  <a:srgbClr val="D7E4BD"/>
                </a:solidFill>
                <a:latin typeface="Avenir Heavy"/>
                <a:cs typeface="Avenir Heavy"/>
              </a:rPr>
              <a:t>JAVASCRIPT</a:t>
            </a:r>
            <a:endParaRPr lang="en-US" sz="3200" dirty="0">
              <a:solidFill>
                <a:srgbClr val="D7E4BD"/>
              </a:solidFill>
              <a:latin typeface="Avenir Heavy"/>
              <a:cs typeface="Avenir Heavy"/>
            </a:endParaRPr>
          </a:p>
        </p:txBody>
      </p:sp>
      <p:sp>
        <p:nvSpPr>
          <p:cNvPr id="19" name="TextBox 18"/>
          <p:cNvSpPr txBox="1"/>
          <p:nvPr/>
        </p:nvSpPr>
        <p:spPr>
          <a:xfrm>
            <a:off x="647700" y="3581400"/>
            <a:ext cx="19431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JQUERY</a:t>
            </a:r>
            <a:endParaRPr lang="en-US" sz="3200" dirty="0">
              <a:solidFill>
                <a:schemeClr val="bg1"/>
              </a:solidFill>
              <a:latin typeface="Avenir Heavy"/>
              <a:cs typeface="Avenir Heavy"/>
            </a:endParaRPr>
          </a:p>
        </p:txBody>
      </p:sp>
      <p:sp>
        <p:nvSpPr>
          <p:cNvPr id="20" name="TextBox 19"/>
          <p:cNvSpPr txBox="1"/>
          <p:nvPr/>
        </p:nvSpPr>
        <p:spPr>
          <a:xfrm>
            <a:off x="2438400" y="3360003"/>
            <a:ext cx="3733800" cy="830997"/>
          </a:xfrm>
          <a:prstGeom prst="rect">
            <a:avLst/>
          </a:prstGeom>
          <a:noFill/>
        </p:spPr>
        <p:txBody>
          <a:bodyPr wrap="square" rtlCol="0">
            <a:spAutoFit/>
          </a:bodyPr>
          <a:lstStyle/>
          <a:p>
            <a:pPr algn="ctr"/>
            <a:r>
              <a:rPr lang="en-US" sz="2400" dirty="0" smtClean="0">
                <a:solidFill>
                  <a:schemeClr val="bg1"/>
                </a:solidFill>
                <a:latin typeface="Avenir Heavy"/>
                <a:cs typeface="Avenir Heavy"/>
              </a:rPr>
              <a:t>BACKBONE / UNDERSCORE</a:t>
            </a:r>
            <a:endParaRPr lang="en-US" sz="2400" dirty="0">
              <a:solidFill>
                <a:schemeClr val="bg1"/>
              </a:solidFill>
              <a:latin typeface="Avenir Heavy"/>
              <a:cs typeface="Avenir Heavy"/>
            </a:endParaRPr>
          </a:p>
        </p:txBody>
      </p:sp>
      <p:sp>
        <p:nvSpPr>
          <p:cNvPr id="23" name="TextBox 22"/>
          <p:cNvSpPr txBox="1"/>
          <p:nvPr/>
        </p:nvSpPr>
        <p:spPr>
          <a:xfrm>
            <a:off x="304800" y="3048000"/>
            <a:ext cx="2438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REQUIREJS</a:t>
            </a:r>
            <a:endParaRPr lang="en-US" sz="2800" dirty="0">
              <a:solidFill>
                <a:schemeClr val="bg1"/>
              </a:solidFill>
              <a:latin typeface="Avenir Heavy"/>
              <a:cs typeface="Avenir Heavy"/>
            </a:endParaRPr>
          </a:p>
        </p:txBody>
      </p:sp>
      <p:sp>
        <p:nvSpPr>
          <p:cNvPr id="24" name="TextBox 23"/>
          <p:cNvSpPr txBox="1"/>
          <p:nvPr/>
        </p:nvSpPr>
        <p:spPr>
          <a:xfrm>
            <a:off x="5867400" y="2819400"/>
            <a:ext cx="2438400" cy="461665"/>
          </a:xfrm>
          <a:prstGeom prst="rect">
            <a:avLst/>
          </a:prstGeom>
          <a:noFill/>
        </p:spPr>
        <p:txBody>
          <a:bodyPr wrap="square" rtlCol="0">
            <a:spAutoFit/>
          </a:bodyPr>
          <a:lstStyle/>
          <a:p>
            <a:pPr algn="ctr"/>
            <a:r>
              <a:rPr lang="en-US" sz="2400" dirty="0" smtClean="0">
                <a:solidFill>
                  <a:schemeClr val="bg1"/>
                </a:solidFill>
                <a:latin typeface="Avenir Heavy"/>
                <a:cs typeface="Avenir Heavy"/>
              </a:rPr>
              <a:t>JASMINE</a:t>
            </a:r>
            <a:endParaRPr lang="en-US" sz="2400" dirty="0">
              <a:solidFill>
                <a:schemeClr val="bg1"/>
              </a:solidFill>
              <a:latin typeface="Avenir Heavy"/>
              <a:cs typeface="Avenir Heavy"/>
            </a:endParaRPr>
          </a:p>
        </p:txBody>
      </p:sp>
      <p:sp>
        <p:nvSpPr>
          <p:cNvPr id="25" name="TextBox 24"/>
          <p:cNvSpPr txBox="1"/>
          <p:nvPr/>
        </p:nvSpPr>
        <p:spPr>
          <a:xfrm>
            <a:off x="6629400" y="3119735"/>
            <a:ext cx="2438400" cy="461665"/>
          </a:xfrm>
          <a:prstGeom prst="rect">
            <a:avLst/>
          </a:prstGeom>
          <a:noFill/>
        </p:spPr>
        <p:txBody>
          <a:bodyPr wrap="square" rtlCol="0">
            <a:spAutoFit/>
          </a:bodyPr>
          <a:lstStyle/>
          <a:p>
            <a:pPr algn="ctr"/>
            <a:r>
              <a:rPr lang="en-US" sz="2400" dirty="0" smtClean="0">
                <a:solidFill>
                  <a:schemeClr val="bg1"/>
                </a:solidFill>
                <a:latin typeface="Avenir Heavy"/>
                <a:cs typeface="Avenir Heavy"/>
              </a:rPr>
              <a:t>SINONJS</a:t>
            </a:r>
            <a:endParaRPr lang="en-US" sz="2400" dirty="0">
              <a:solidFill>
                <a:schemeClr val="bg1"/>
              </a:solidFill>
              <a:latin typeface="Avenir Heavy"/>
              <a:cs typeface="Avenir Heavy"/>
            </a:endParaRPr>
          </a:p>
        </p:txBody>
      </p:sp>
      <p:sp>
        <p:nvSpPr>
          <p:cNvPr id="26" name="TextBox 25"/>
          <p:cNvSpPr txBox="1"/>
          <p:nvPr/>
        </p:nvSpPr>
        <p:spPr>
          <a:xfrm>
            <a:off x="6019800" y="3500735"/>
            <a:ext cx="2438400" cy="461665"/>
          </a:xfrm>
          <a:prstGeom prst="rect">
            <a:avLst/>
          </a:prstGeom>
          <a:noFill/>
        </p:spPr>
        <p:txBody>
          <a:bodyPr wrap="square" rtlCol="0">
            <a:spAutoFit/>
          </a:bodyPr>
          <a:lstStyle/>
          <a:p>
            <a:pPr algn="ctr"/>
            <a:r>
              <a:rPr lang="en-US" sz="2400" dirty="0" smtClean="0">
                <a:solidFill>
                  <a:schemeClr val="bg1"/>
                </a:solidFill>
                <a:latin typeface="Avenir Heavy"/>
                <a:cs typeface="Avenir Heavy"/>
              </a:rPr>
              <a:t>KARMA</a:t>
            </a:r>
            <a:endParaRPr lang="en-US" sz="2400" dirty="0">
              <a:solidFill>
                <a:schemeClr val="bg1"/>
              </a:solidFill>
              <a:latin typeface="Avenir Heavy"/>
              <a:cs typeface="Avenir Heavy"/>
            </a:endParaRPr>
          </a:p>
        </p:txBody>
      </p:sp>
      <p:sp>
        <p:nvSpPr>
          <p:cNvPr id="27" name="TextBox 26"/>
          <p:cNvSpPr txBox="1"/>
          <p:nvPr/>
        </p:nvSpPr>
        <p:spPr>
          <a:xfrm>
            <a:off x="5715000" y="3805535"/>
            <a:ext cx="2438400" cy="461665"/>
          </a:xfrm>
          <a:prstGeom prst="rect">
            <a:avLst/>
          </a:prstGeom>
          <a:noFill/>
        </p:spPr>
        <p:txBody>
          <a:bodyPr wrap="square" rtlCol="0">
            <a:spAutoFit/>
          </a:bodyPr>
          <a:lstStyle/>
          <a:p>
            <a:pPr algn="ctr"/>
            <a:r>
              <a:rPr lang="en-US" sz="2400" dirty="0" smtClean="0">
                <a:solidFill>
                  <a:schemeClr val="bg1"/>
                </a:solidFill>
                <a:latin typeface="Avenir Heavy"/>
                <a:cs typeface="Avenir Heavy"/>
              </a:rPr>
              <a:t>PHANTOMJS</a:t>
            </a:r>
            <a:endParaRPr lang="en-US" sz="2400" dirty="0">
              <a:solidFill>
                <a:schemeClr val="bg1"/>
              </a:solidFill>
              <a:latin typeface="Avenir Heavy"/>
              <a:cs typeface="Avenir Heavy"/>
            </a:endParaRPr>
          </a:p>
        </p:txBody>
      </p:sp>
      <p:sp>
        <p:nvSpPr>
          <p:cNvPr id="30" name="TextBox 29"/>
          <p:cNvSpPr txBox="1"/>
          <p:nvPr/>
        </p:nvSpPr>
        <p:spPr>
          <a:xfrm>
            <a:off x="2857500" y="4343400"/>
            <a:ext cx="4076700" cy="584776"/>
          </a:xfrm>
          <a:prstGeom prst="rect">
            <a:avLst/>
          </a:prstGeom>
          <a:noFill/>
        </p:spPr>
        <p:txBody>
          <a:bodyPr wrap="square" rtlCol="0">
            <a:spAutoFit/>
          </a:bodyPr>
          <a:lstStyle/>
          <a:p>
            <a:pPr algn="ctr"/>
            <a:r>
              <a:rPr lang="en-US" sz="3200" dirty="0" err="1" smtClean="0">
                <a:solidFill>
                  <a:srgbClr val="D7E4BD"/>
                </a:solidFill>
                <a:latin typeface="Avenir Heavy"/>
                <a:cs typeface="Avenir Heavy"/>
              </a:rPr>
              <a:t>iOS</a:t>
            </a:r>
            <a:r>
              <a:rPr lang="en-US" sz="3200" dirty="0" smtClean="0">
                <a:solidFill>
                  <a:srgbClr val="D7E4BD"/>
                </a:solidFill>
                <a:latin typeface="Avenir Heavy"/>
                <a:cs typeface="Avenir Heavy"/>
              </a:rPr>
              <a:t> - OBJECTIVE-C </a:t>
            </a:r>
            <a:endParaRPr lang="en-US" sz="3200" dirty="0">
              <a:solidFill>
                <a:srgbClr val="D7E4BD"/>
              </a:solidFill>
              <a:latin typeface="Avenir Heavy"/>
              <a:cs typeface="Avenir Heavy"/>
            </a:endParaRPr>
          </a:p>
        </p:txBody>
      </p:sp>
      <p:sp>
        <p:nvSpPr>
          <p:cNvPr id="31" name="TextBox 30"/>
          <p:cNvSpPr txBox="1"/>
          <p:nvPr/>
        </p:nvSpPr>
        <p:spPr>
          <a:xfrm>
            <a:off x="2400300" y="5206424"/>
            <a:ext cx="2476500" cy="584776"/>
          </a:xfrm>
          <a:prstGeom prst="rect">
            <a:avLst/>
          </a:prstGeom>
          <a:noFill/>
        </p:spPr>
        <p:txBody>
          <a:bodyPr wrap="square" rtlCol="0">
            <a:spAutoFit/>
          </a:bodyPr>
          <a:lstStyle/>
          <a:p>
            <a:pPr algn="ctr"/>
            <a:r>
              <a:rPr lang="en-US" sz="3200" dirty="0" smtClean="0">
                <a:solidFill>
                  <a:schemeClr val="bg1"/>
                </a:solidFill>
                <a:latin typeface="Avenir Heavy"/>
                <a:cs typeface="Avenir Heavy"/>
              </a:rPr>
              <a:t>CORE DATA</a:t>
            </a:r>
            <a:endParaRPr lang="en-US" sz="3200" dirty="0">
              <a:solidFill>
                <a:schemeClr val="bg1"/>
              </a:solidFill>
              <a:latin typeface="Avenir Heavy"/>
              <a:cs typeface="Avenir Heavy"/>
            </a:endParaRPr>
          </a:p>
        </p:txBody>
      </p:sp>
      <p:sp>
        <p:nvSpPr>
          <p:cNvPr id="32" name="TextBox 31"/>
          <p:cNvSpPr txBox="1"/>
          <p:nvPr/>
        </p:nvSpPr>
        <p:spPr>
          <a:xfrm>
            <a:off x="609600" y="4876800"/>
            <a:ext cx="3200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AFNETWORKING</a:t>
            </a:r>
            <a:endParaRPr lang="en-US" sz="2800" dirty="0">
              <a:solidFill>
                <a:schemeClr val="bg1"/>
              </a:solidFill>
              <a:latin typeface="Avenir Heavy"/>
              <a:cs typeface="Avenir Heavy"/>
            </a:endParaRPr>
          </a:p>
        </p:txBody>
      </p:sp>
      <p:sp>
        <p:nvSpPr>
          <p:cNvPr id="33" name="TextBox 32"/>
          <p:cNvSpPr txBox="1"/>
          <p:nvPr/>
        </p:nvSpPr>
        <p:spPr>
          <a:xfrm>
            <a:off x="3810000" y="4953000"/>
            <a:ext cx="3200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XCTEST</a:t>
            </a:r>
            <a:endParaRPr lang="en-US" sz="2800" dirty="0">
              <a:solidFill>
                <a:schemeClr val="bg1"/>
              </a:solidFill>
              <a:latin typeface="Avenir Heavy"/>
              <a:cs typeface="Avenir Heavy"/>
            </a:endParaRPr>
          </a:p>
        </p:txBody>
      </p:sp>
      <p:sp>
        <p:nvSpPr>
          <p:cNvPr id="34" name="TextBox 33"/>
          <p:cNvSpPr txBox="1"/>
          <p:nvPr/>
        </p:nvSpPr>
        <p:spPr>
          <a:xfrm>
            <a:off x="5791200" y="4734580"/>
            <a:ext cx="3200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OBJ-C MOCKS</a:t>
            </a:r>
            <a:endParaRPr lang="en-US" sz="2800" dirty="0">
              <a:solidFill>
                <a:schemeClr val="bg1"/>
              </a:solidFill>
              <a:latin typeface="Avenir Heavy"/>
              <a:cs typeface="Avenir Heavy"/>
            </a:endParaRPr>
          </a:p>
        </p:txBody>
      </p:sp>
      <p:sp>
        <p:nvSpPr>
          <p:cNvPr id="35" name="TextBox 34"/>
          <p:cNvSpPr txBox="1"/>
          <p:nvPr/>
        </p:nvSpPr>
        <p:spPr>
          <a:xfrm>
            <a:off x="5334000" y="5267980"/>
            <a:ext cx="3200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TYPHOON</a:t>
            </a:r>
            <a:endParaRPr lang="en-US" sz="2800" dirty="0">
              <a:solidFill>
                <a:schemeClr val="bg1"/>
              </a:solidFill>
              <a:latin typeface="Avenir Heavy"/>
              <a:cs typeface="Avenir Heavy"/>
            </a:endParaRPr>
          </a:p>
        </p:txBody>
      </p:sp>
      <p:sp>
        <p:nvSpPr>
          <p:cNvPr id="37" name="TextBox 36"/>
          <p:cNvSpPr txBox="1"/>
          <p:nvPr/>
        </p:nvSpPr>
        <p:spPr>
          <a:xfrm>
            <a:off x="304800" y="4582180"/>
            <a:ext cx="2438400" cy="523220"/>
          </a:xfrm>
          <a:prstGeom prst="rect">
            <a:avLst/>
          </a:prstGeom>
          <a:noFill/>
        </p:spPr>
        <p:txBody>
          <a:bodyPr wrap="square" rtlCol="0">
            <a:spAutoFit/>
          </a:bodyPr>
          <a:lstStyle/>
          <a:p>
            <a:pPr algn="ctr"/>
            <a:r>
              <a:rPr lang="en-US" sz="2800" dirty="0" smtClean="0">
                <a:solidFill>
                  <a:schemeClr val="bg1"/>
                </a:solidFill>
                <a:latin typeface="Avenir Heavy"/>
                <a:cs typeface="Avenir Heavy"/>
              </a:rPr>
              <a:t>UIWEBVIEW</a:t>
            </a:r>
            <a:endParaRPr lang="en-US" sz="2800" dirty="0">
              <a:solidFill>
                <a:schemeClr val="bg1"/>
              </a:solidFill>
              <a:latin typeface="Avenir Heavy"/>
              <a:cs typeface="Avenir Heavy"/>
            </a:endParaRPr>
          </a:p>
        </p:txBody>
      </p:sp>
      <p:sp>
        <p:nvSpPr>
          <p:cNvPr id="38" name="Snip Diagonal Corner Rectangle 37"/>
          <p:cNvSpPr/>
          <p:nvPr/>
        </p:nvSpPr>
        <p:spPr>
          <a:xfrm>
            <a:off x="457200" y="2895600"/>
            <a:ext cx="8229600" cy="1371600"/>
          </a:xfrm>
          <a:prstGeom prst="snip2DiagRect">
            <a:avLst/>
          </a:prstGeom>
          <a:gradFill>
            <a:gsLst>
              <a:gs pos="0">
                <a:schemeClr val="bg1">
                  <a:lumMod val="50000"/>
                  <a:alpha val="80000"/>
                </a:schemeClr>
              </a:gs>
              <a:gs pos="80000">
                <a:schemeClr val="bg1">
                  <a:lumMod val="65000"/>
                  <a:alpha val="80000"/>
                </a:schemeClr>
              </a:gs>
              <a:gs pos="100000">
                <a:schemeClr val="bg1">
                  <a:lumMod val="75000"/>
                  <a:alpha val="8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sz="3200" dirty="0">
              <a:solidFill>
                <a:schemeClr val="bg1">
                  <a:lumMod val="65000"/>
                </a:schemeClr>
              </a:solidFill>
            </a:endParaRPr>
          </a:p>
        </p:txBody>
      </p:sp>
      <p:sp>
        <p:nvSpPr>
          <p:cNvPr id="40" name="Snip Single Corner Rectangle 39"/>
          <p:cNvSpPr/>
          <p:nvPr/>
        </p:nvSpPr>
        <p:spPr>
          <a:xfrm>
            <a:off x="457200" y="4419600"/>
            <a:ext cx="8229600" cy="1371600"/>
          </a:xfrm>
          <a:prstGeom prst="snip1Rect">
            <a:avLst/>
          </a:prstGeom>
          <a:gradFill>
            <a:gsLst>
              <a:gs pos="0">
                <a:schemeClr val="bg1">
                  <a:lumMod val="50000"/>
                  <a:alpha val="80000"/>
                </a:schemeClr>
              </a:gs>
              <a:gs pos="80000">
                <a:schemeClr val="bg1">
                  <a:lumMod val="65000"/>
                  <a:alpha val="80000"/>
                </a:schemeClr>
              </a:gs>
              <a:gs pos="100000">
                <a:schemeClr val="bg1">
                  <a:lumMod val="75000"/>
                  <a:alpha val="8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425696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2013-Sep-Company-Meeting" id="{17D85683-ACE4-4567-BF06-34C8274ACA25}" vid="{793288C0-FF2A-4775-A3FF-1999173A23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SoftSource Powerpoint Template</Template>
  <TotalTime>1378</TotalTime>
  <Words>2683</Words>
  <Application>Microsoft Macintosh PowerPoint</Application>
  <PresentationFormat>On-screen Show (4:3)</PresentationFormat>
  <Paragraphs>378</Paragraphs>
  <Slides>39</Slides>
  <Notes>37</Notes>
  <HiddenSlides>1</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Responsive enterprise mobile development</vt:lpstr>
      <vt:lpstr>recap</vt:lpstr>
      <vt:lpstr>REcap</vt:lpstr>
      <vt:lpstr>On the dance card for today</vt:lpstr>
      <vt:lpstr>jQuery part 2 – Animation and CSS –based animation</vt:lpstr>
      <vt:lpstr>jQuery part 2 – Animation and CSS – based animation</vt:lpstr>
      <vt:lpstr>Lab: Styling</vt:lpstr>
      <vt:lpstr>Lab: Styling</vt:lpstr>
      <vt:lpstr>The styling lab will focus on:</vt:lpstr>
      <vt:lpstr>Tools we’ll be using</vt:lpstr>
      <vt:lpstr>Lab: Styling CSS and Sass/Compass</vt:lpstr>
      <vt:lpstr>Lab: Styling SASS mixin example</vt:lpstr>
      <vt:lpstr>Lab: Styling SASS mixin example</vt:lpstr>
      <vt:lpstr>Lab: Styling Getting from wireframes  to views with Sass/Compass</vt:lpstr>
      <vt:lpstr>Lab: Styling Getting from wireframes  to views with Sass/Compass</vt:lpstr>
      <vt:lpstr>Lab: Styling Getting from wireframes  to views with Sass/Compass</vt:lpstr>
      <vt:lpstr>Lab: Styling Getting from wireframes  to views with Sass/Compass</vt:lpstr>
      <vt:lpstr>Lab: Styling Getting from wireframes  to views with Sass/Compass</vt:lpstr>
      <vt:lpstr>Lab: Styling Getting from wireframes  to views with Sass/Compass</vt:lpstr>
      <vt:lpstr>Ad hoc OTA (over the air) deployments</vt:lpstr>
      <vt:lpstr>Ad hoc OTA deployments</vt:lpstr>
      <vt:lpstr>Tools we’re using for this lab</vt:lpstr>
      <vt:lpstr>Ad hoc OTA deployments</vt:lpstr>
      <vt:lpstr>unit testing javascript</vt:lpstr>
      <vt:lpstr>js unit testing</vt:lpstr>
      <vt:lpstr>Lab: unit testing</vt:lpstr>
      <vt:lpstr>the unit test lab will focus on:</vt:lpstr>
      <vt:lpstr>Tools we’ll be using</vt:lpstr>
      <vt:lpstr>Lab: unit testing Jasmine and Sinon.JS mocks</vt:lpstr>
      <vt:lpstr>MVWhatever</vt:lpstr>
      <vt:lpstr>MVWhatever</vt:lpstr>
      <vt:lpstr>KnockoutJS</vt:lpstr>
      <vt:lpstr>KnockoutJS</vt:lpstr>
      <vt:lpstr>KnockoutJS</vt:lpstr>
      <vt:lpstr>AngularJS</vt:lpstr>
      <vt:lpstr>AngularJS</vt:lpstr>
      <vt:lpstr>AngularJS</vt:lpstr>
      <vt:lpstr>AngularJS</vt:lpstr>
      <vt:lpstr>That’s enough for today.  </vt:lpstr>
    </vt:vector>
  </TitlesOfParts>
  <Company>SoftSource Consulting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Freeman</dc:creator>
  <cp:lastModifiedBy>Dee Madden</cp:lastModifiedBy>
  <cp:revision>107</cp:revision>
  <dcterms:created xsi:type="dcterms:W3CDTF">2013-09-16T21:42:53Z</dcterms:created>
  <dcterms:modified xsi:type="dcterms:W3CDTF">2014-02-09T00:34:21Z</dcterms:modified>
</cp:coreProperties>
</file>